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257" r:id="rId3"/>
    <p:sldId id="258" r:id="rId4"/>
    <p:sldId id="263" r:id="rId5"/>
    <p:sldId id="264" r:id="rId6"/>
    <p:sldId id="330" r:id="rId7"/>
    <p:sldId id="266" r:id="rId8"/>
    <p:sldId id="267" r:id="rId9"/>
    <p:sldId id="268" r:id="rId10"/>
    <p:sldId id="326" r:id="rId11"/>
    <p:sldId id="331" r:id="rId12"/>
    <p:sldId id="313" r:id="rId13"/>
    <p:sldId id="271" r:id="rId14"/>
    <p:sldId id="320" r:id="rId15"/>
    <p:sldId id="319" r:id="rId16"/>
    <p:sldId id="337" r:id="rId17"/>
    <p:sldId id="336" r:id="rId18"/>
    <p:sldId id="335" r:id="rId19"/>
    <p:sldId id="311" r:id="rId20"/>
    <p:sldId id="327" r:id="rId21"/>
    <p:sldId id="328" r:id="rId22"/>
    <p:sldId id="275" r:id="rId23"/>
    <p:sldId id="277" r:id="rId24"/>
    <p:sldId id="295" r:id="rId25"/>
    <p:sldId id="298" r:id="rId26"/>
    <p:sldId id="305" r:id="rId27"/>
    <p:sldId id="299" r:id="rId28"/>
    <p:sldId id="300" r:id="rId29"/>
    <p:sldId id="309" r:id="rId30"/>
    <p:sldId id="296" r:id="rId31"/>
    <p:sldId id="301" r:id="rId32"/>
    <p:sldId id="303" r:id="rId33"/>
    <p:sldId id="302" r:id="rId34"/>
    <p:sldId id="304" r:id="rId35"/>
    <p:sldId id="312" r:id="rId36"/>
    <p:sldId id="329" r:id="rId37"/>
    <p:sldId id="274" r:id="rId38"/>
    <p:sldId id="321" r:id="rId39"/>
    <p:sldId id="288" r:id="rId40"/>
    <p:sldId id="285" r:id="rId41"/>
    <p:sldId id="287" r:id="rId42"/>
    <p:sldId id="338" r:id="rId43"/>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FF99"/>
    <a:srgbClr val="FFFF66"/>
    <a:srgbClr val="FF00FF"/>
    <a:srgbClr val="CCFF99"/>
    <a:srgbClr val="CCFFCC"/>
    <a:srgbClr val="CCFFFF"/>
    <a:srgbClr val="00CC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0694" autoAdjust="0"/>
  </p:normalViewPr>
  <p:slideViewPr>
    <p:cSldViewPr>
      <p:cViewPr varScale="1">
        <p:scale>
          <a:sx n="70" d="100"/>
          <a:sy n="70"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sukom\Desktop\shur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atsukom\Desktop\qe_gai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sukom\Desktop\shur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tsukom\Desktop\&#12418;&#12428;&#38651;&#2796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tsukom\Desktop\&#12418;&#12428;&#38651;&#2796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atsukom\Desktop\qe_gai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tsukom\Desktop\qe_ga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tsukom\Desktop\&#12418;&#12428;&#38651;&#2796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tsukom\Desktop\&#12418;&#12428;&#38651;&#2796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atsukom\Desktop\qe_ga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dirty="0" smtClean="0"/>
              <a:t>印加電圧の</a:t>
            </a:r>
            <a:r>
              <a:rPr lang="ja-JP" altLang="en-US" dirty="0"/>
              <a:t>変化による</a:t>
            </a:r>
            <a:r>
              <a:rPr lang="en-US" altLang="ja-JP" dirty="0"/>
              <a:t>E.N.E.</a:t>
            </a:r>
            <a:r>
              <a:rPr lang="ja-JP" altLang="en-US" dirty="0"/>
              <a:t>の変化</a:t>
            </a:r>
          </a:p>
        </c:rich>
      </c:tx>
      <c:layout/>
    </c:title>
    <c:plotArea>
      <c:layout>
        <c:manualLayout>
          <c:layoutTarget val="inner"/>
          <c:xMode val="edge"/>
          <c:yMode val="edge"/>
          <c:x val="0.13071829738216351"/>
          <c:y val="0.16252898617392"/>
          <c:w val="0.68847878390201223"/>
          <c:h val="0.66524890955370553"/>
        </c:manualLayout>
      </c:layout>
      <c:scatterChart>
        <c:scatterStyle val="smoothMarker"/>
        <c:ser>
          <c:idx val="0"/>
          <c:order val="0"/>
          <c:tx>
            <c:v>CMS7200</c:v>
          </c:tx>
          <c:spPr>
            <a:ln w="34925"/>
          </c:spPr>
          <c:marker>
            <c:symbol val="diamond"/>
            <c:size val="8"/>
          </c:marker>
          <c:xVal>
            <c:numRef>
              <c:f>Sheet1!$A$3:$A$6</c:f>
              <c:numCache>
                <c:formatCode>General</c:formatCode>
                <c:ptCount val="4"/>
                <c:pt idx="0">
                  <c:v>455</c:v>
                </c:pt>
                <c:pt idx="1">
                  <c:v>450</c:v>
                </c:pt>
                <c:pt idx="2">
                  <c:v>440</c:v>
                </c:pt>
                <c:pt idx="3">
                  <c:v>430</c:v>
                </c:pt>
              </c:numCache>
            </c:numRef>
          </c:xVal>
          <c:yVal>
            <c:numRef>
              <c:f>Sheet1!$B$3:$B$6</c:f>
              <c:numCache>
                <c:formatCode>General</c:formatCode>
                <c:ptCount val="4"/>
                <c:pt idx="0">
                  <c:v>0.41100000000000031</c:v>
                </c:pt>
                <c:pt idx="1">
                  <c:v>0.51700000000000002</c:v>
                </c:pt>
                <c:pt idx="2">
                  <c:v>0.78600000000000003</c:v>
                </c:pt>
                <c:pt idx="3">
                  <c:v>1.0880000000000001</c:v>
                </c:pt>
              </c:numCache>
            </c:numRef>
          </c:yVal>
          <c:smooth val="1"/>
        </c:ser>
        <c:axId val="168005632"/>
        <c:axId val="168007936"/>
      </c:scatterChart>
      <c:scatterChart>
        <c:scatterStyle val="lineMarker"/>
        <c:ser>
          <c:idx val="1"/>
          <c:order val="1"/>
          <c:tx>
            <c:v>KEDR</c:v>
          </c:tx>
          <c:spPr>
            <a:ln w="34925">
              <a:solidFill>
                <a:schemeClr val="accent2">
                  <a:lumMod val="75000"/>
                </a:schemeClr>
              </a:solidFill>
            </a:ln>
          </c:spPr>
          <c:marker>
            <c:symbol val="circle"/>
            <c:size val="8"/>
            <c:spPr>
              <a:solidFill>
                <a:schemeClr val="accent2">
                  <a:lumMod val="75000"/>
                </a:schemeClr>
              </a:solidFill>
              <a:ln>
                <a:noFill/>
              </a:ln>
            </c:spPr>
          </c:marker>
          <c:xVal>
            <c:numRef>
              <c:f>Sheet1!$H$3:$H$5</c:f>
              <c:numCache>
                <c:formatCode>General</c:formatCode>
                <c:ptCount val="3"/>
                <c:pt idx="0">
                  <c:v>455</c:v>
                </c:pt>
                <c:pt idx="1">
                  <c:v>445</c:v>
                </c:pt>
                <c:pt idx="2">
                  <c:v>435</c:v>
                </c:pt>
              </c:numCache>
            </c:numRef>
          </c:xVal>
          <c:yVal>
            <c:numRef>
              <c:f>Sheet1!$I$3:$I$5</c:f>
              <c:numCache>
                <c:formatCode>General</c:formatCode>
                <c:ptCount val="3"/>
                <c:pt idx="0">
                  <c:v>0.31700000000000134</c:v>
                </c:pt>
                <c:pt idx="1">
                  <c:v>0.51600000000000001</c:v>
                </c:pt>
                <c:pt idx="2">
                  <c:v>0.74400000000000233</c:v>
                </c:pt>
              </c:numCache>
            </c:numRef>
          </c:yVal>
        </c:ser>
        <c:axId val="168005632"/>
        <c:axId val="168007936"/>
      </c:scatterChart>
      <c:valAx>
        <c:axId val="168005632"/>
        <c:scaling>
          <c:orientation val="minMax"/>
        </c:scaling>
        <c:axPos val="b"/>
        <c:title>
          <c:tx>
            <c:rich>
              <a:bodyPr/>
              <a:lstStyle/>
              <a:p>
                <a:pPr>
                  <a:defRPr/>
                </a:pPr>
                <a:r>
                  <a:rPr lang="ja-JP" altLang="en-US" sz="1400" b="0" dirty="0" smtClean="0"/>
                  <a:t>印加電圧</a:t>
                </a:r>
                <a:r>
                  <a:rPr lang="en-US" altLang="ja-JP" sz="1400" b="0" dirty="0" smtClean="0"/>
                  <a:t>(</a:t>
                </a:r>
                <a:r>
                  <a:rPr lang="en-US" altLang="ja-JP" sz="1400" b="0" dirty="0"/>
                  <a:t>V)</a:t>
                </a:r>
                <a:endParaRPr lang="ja-JP" altLang="en-US" sz="1400" b="0" dirty="0"/>
              </a:p>
            </c:rich>
          </c:tx>
          <c:layout>
            <c:manualLayout>
              <c:xMode val="edge"/>
              <c:yMode val="edge"/>
              <c:x val="0.40694875277016002"/>
              <c:y val="0.91294947736424858"/>
            </c:manualLayout>
          </c:layout>
        </c:title>
        <c:numFmt formatCode="General" sourceLinked="1"/>
        <c:majorTickMark val="none"/>
        <c:tickLblPos val="nextTo"/>
        <c:crossAx val="168007936"/>
        <c:crosses val="autoZero"/>
        <c:crossBetween val="midCat"/>
      </c:valAx>
      <c:valAx>
        <c:axId val="168007936"/>
        <c:scaling>
          <c:orientation val="minMax"/>
        </c:scaling>
        <c:axPos val="l"/>
        <c:majorGridlines/>
        <c:title>
          <c:tx>
            <c:rich>
              <a:bodyPr/>
              <a:lstStyle/>
              <a:p>
                <a:pPr>
                  <a:defRPr/>
                </a:pPr>
                <a:r>
                  <a:rPr lang="en-US" altLang="ja-JP" sz="1600" b="0" dirty="0"/>
                  <a:t>E.N.E</a:t>
                </a:r>
                <a:endParaRPr lang="ja-JP" altLang="en-US" sz="1600" b="0" dirty="0"/>
              </a:p>
            </c:rich>
          </c:tx>
          <c:layout>
            <c:manualLayout>
              <c:xMode val="edge"/>
              <c:yMode val="edge"/>
              <c:x val="2.0885837246154122E-2"/>
              <c:y val="0.41031241374917937"/>
            </c:manualLayout>
          </c:layout>
        </c:title>
        <c:numFmt formatCode="General" sourceLinked="1"/>
        <c:majorTickMark val="none"/>
        <c:tickLblPos val="nextTo"/>
        <c:crossAx val="168005632"/>
        <c:crosses val="autoZero"/>
        <c:crossBetween val="midCat"/>
      </c:valAx>
    </c:plotArea>
    <c:legend>
      <c:legendPos val="r"/>
      <c:legendEntry>
        <c:idx val="0"/>
        <c:txPr>
          <a:bodyPr/>
          <a:lstStyle/>
          <a:p>
            <a:pPr>
              <a:defRPr sz="1400"/>
            </a:pPr>
            <a:endParaRPr lang="ja-JP"/>
          </a:p>
        </c:txPr>
      </c:legendEntry>
      <c:legendEntry>
        <c:idx val="1"/>
        <c:txPr>
          <a:bodyPr/>
          <a:lstStyle/>
          <a:p>
            <a:pPr>
              <a:defRPr sz="1400"/>
            </a:pPr>
            <a:endParaRPr lang="ja-JP"/>
          </a:p>
        </c:txPr>
      </c:legendEntry>
      <c:layout>
        <c:manualLayout>
          <c:xMode val="edge"/>
          <c:yMode val="edge"/>
          <c:x val="0.81949584426946653"/>
          <c:y val="0.57234348299924342"/>
          <c:w val="0.17903324584426952"/>
          <c:h val="0.27399768081324338"/>
        </c:manualLayout>
      </c:layout>
    </c:legend>
    <c:plotVisOnly val="1"/>
    <c:dispBlanksAs val="gap"/>
  </c:chart>
  <c:spPr>
    <a:ln>
      <a:solidFill>
        <a:schemeClr val="tx1"/>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200" dirty="0" smtClean="0"/>
              <a:t>10Gy</a:t>
            </a:r>
            <a:endParaRPr lang="ja-JP" altLang="en-US" sz="2200" dirty="0"/>
          </a:p>
        </c:rich>
      </c:tx>
      <c:layout/>
    </c:title>
    <c:plotArea>
      <c:layout>
        <c:manualLayout>
          <c:layoutTarget val="inner"/>
          <c:xMode val="edge"/>
          <c:yMode val="edge"/>
          <c:x val="0.11750918635170604"/>
          <c:y val="0.16016221930592006"/>
          <c:w val="0.72393963254593574"/>
          <c:h val="0.65172061825605598"/>
        </c:manualLayout>
      </c:layout>
      <c:scatterChart>
        <c:scatterStyle val="lineMarker"/>
        <c:ser>
          <c:idx val="0"/>
          <c:order val="0"/>
          <c:tx>
            <c:v>照射前</c:v>
          </c:tx>
          <c:spPr>
            <a:ln w="28575">
              <a:noFill/>
            </a:ln>
          </c:spPr>
          <c:marker>
            <c:symbol val="diamond"/>
            <c:size val="10"/>
          </c:marker>
          <c:xVal>
            <c:numRef>
              <c:f>QE×Gain!$L$3:$L$7</c:f>
              <c:numCache>
                <c:formatCode>General</c:formatCode>
                <c:ptCount val="5"/>
                <c:pt idx="0">
                  <c:v>400</c:v>
                </c:pt>
                <c:pt idx="1">
                  <c:v>410</c:v>
                </c:pt>
                <c:pt idx="2">
                  <c:v>420</c:v>
                </c:pt>
                <c:pt idx="3">
                  <c:v>430</c:v>
                </c:pt>
                <c:pt idx="4">
                  <c:v>440</c:v>
                </c:pt>
              </c:numCache>
            </c:numRef>
          </c:xVal>
          <c:yVal>
            <c:numRef>
              <c:f>QE×Gain!$M$3:$M$7</c:f>
              <c:numCache>
                <c:formatCode>General</c:formatCode>
                <c:ptCount val="5"/>
                <c:pt idx="0">
                  <c:v>28.59</c:v>
                </c:pt>
                <c:pt idx="1">
                  <c:v>37.53</c:v>
                </c:pt>
                <c:pt idx="2">
                  <c:v>51.18</c:v>
                </c:pt>
                <c:pt idx="3">
                  <c:v>75.410000000000025</c:v>
                </c:pt>
                <c:pt idx="4">
                  <c:v>121.76</c:v>
                </c:pt>
              </c:numCache>
            </c:numRef>
          </c:yVal>
        </c:ser>
        <c:ser>
          <c:idx val="1"/>
          <c:order val="1"/>
          <c:tx>
            <c:v>照射後</c:v>
          </c:tx>
          <c:spPr>
            <a:ln w="28575">
              <a:noFill/>
            </a:ln>
          </c:spPr>
          <c:marker>
            <c:symbol val="triangle"/>
            <c:size val="10"/>
            <c:spPr>
              <a:solidFill>
                <a:schemeClr val="accent2">
                  <a:lumMod val="75000"/>
                </a:schemeClr>
              </a:solidFill>
              <a:ln>
                <a:noFill/>
              </a:ln>
            </c:spPr>
          </c:marker>
          <c:xVal>
            <c:numRef>
              <c:f>QE×Gain!$L$3:$L$7</c:f>
              <c:numCache>
                <c:formatCode>General</c:formatCode>
                <c:ptCount val="5"/>
                <c:pt idx="0">
                  <c:v>400</c:v>
                </c:pt>
                <c:pt idx="1">
                  <c:v>410</c:v>
                </c:pt>
                <c:pt idx="2">
                  <c:v>420</c:v>
                </c:pt>
                <c:pt idx="3">
                  <c:v>430</c:v>
                </c:pt>
                <c:pt idx="4">
                  <c:v>440</c:v>
                </c:pt>
              </c:numCache>
            </c:numRef>
          </c:xVal>
          <c:yVal>
            <c:numRef>
              <c:f>QE×Gain!$N$3:$N$7</c:f>
              <c:numCache>
                <c:formatCode>General</c:formatCode>
                <c:ptCount val="5"/>
                <c:pt idx="0">
                  <c:v>26.779999999999987</c:v>
                </c:pt>
                <c:pt idx="1">
                  <c:v>35.630000000000003</c:v>
                </c:pt>
                <c:pt idx="2">
                  <c:v>48.74</c:v>
                </c:pt>
                <c:pt idx="3">
                  <c:v>72.069999999999993</c:v>
                </c:pt>
                <c:pt idx="4">
                  <c:v>116.44000000000032</c:v>
                </c:pt>
              </c:numCache>
            </c:numRef>
          </c:yVal>
        </c:ser>
        <c:axId val="172577920"/>
        <c:axId val="172580224"/>
      </c:scatterChart>
      <c:valAx>
        <c:axId val="172577920"/>
        <c:scaling>
          <c:orientation val="minMax"/>
        </c:scaling>
        <c:axPos val="b"/>
        <c:title>
          <c:tx>
            <c:rich>
              <a:bodyPr/>
              <a:lstStyle/>
              <a:p>
                <a:pPr>
                  <a:defRPr/>
                </a:pPr>
                <a:r>
                  <a:rPr lang="ja-JP" altLang="en-US" sz="1400" b="0" dirty="0" smtClean="0"/>
                  <a:t>印加電圧</a:t>
                </a:r>
                <a:r>
                  <a:rPr lang="en-US" altLang="ja-JP" sz="1400" b="0" dirty="0" smtClean="0"/>
                  <a:t>(V</a:t>
                </a:r>
                <a:r>
                  <a:rPr lang="en-US" altLang="ja-JP" sz="1400" b="0" dirty="0"/>
                  <a:t>)</a:t>
                </a:r>
                <a:endParaRPr lang="ja-JP" altLang="en-US" sz="1400" b="0" dirty="0"/>
              </a:p>
            </c:rich>
          </c:tx>
          <c:layout>
            <c:manualLayout>
              <c:xMode val="edge"/>
              <c:yMode val="edge"/>
              <c:x val="0.43321500437445415"/>
              <c:y val="0.9257792494600886"/>
            </c:manualLayout>
          </c:layout>
        </c:title>
        <c:numFmt formatCode="General" sourceLinked="1"/>
        <c:majorTickMark val="none"/>
        <c:tickLblPos val="nextTo"/>
        <c:crossAx val="172580224"/>
        <c:crosses val="autoZero"/>
        <c:crossBetween val="midCat"/>
      </c:valAx>
      <c:valAx>
        <c:axId val="172580224"/>
        <c:scaling>
          <c:orientation val="minMax"/>
        </c:scaling>
        <c:axPos val="l"/>
        <c:majorGridlines/>
        <c:title>
          <c:tx>
            <c:rich>
              <a:bodyPr/>
              <a:lstStyle/>
              <a:p>
                <a:pPr>
                  <a:defRPr/>
                </a:pPr>
                <a:r>
                  <a:rPr lang="en-US" altLang="ja-JP" sz="1400" b="0" dirty="0"/>
                  <a:t>I's/Is</a:t>
                </a:r>
                <a:endParaRPr lang="ja-JP" altLang="en-US" sz="1400" b="0" dirty="0"/>
              </a:p>
            </c:rich>
          </c:tx>
          <c:layout>
            <c:manualLayout>
              <c:xMode val="edge"/>
              <c:yMode val="edge"/>
              <c:x val="1.6666666666666701E-2"/>
              <c:y val="0.41479549431321083"/>
            </c:manualLayout>
          </c:layout>
        </c:title>
        <c:numFmt formatCode="General" sourceLinked="1"/>
        <c:majorTickMark val="none"/>
        <c:tickLblPos val="nextTo"/>
        <c:crossAx val="172577920"/>
        <c:crosses val="autoZero"/>
        <c:crossBetween val="midCat"/>
      </c:valAx>
    </c:plotArea>
    <c:legend>
      <c:legendPos val="r"/>
      <c:layout>
        <c:manualLayout>
          <c:xMode val="edge"/>
          <c:yMode val="edge"/>
          <c:x val="0.81188757655293087"/>
          <c:y val="0.63070668299728228"/>
          <c:w val="0.17144575678040247"/>
          <c:h val="0.18146696437523208"/>
        </c:manualLayout>
      </c:layout>
      <c:txPr>
        <a:bodyPr/>
        <a:lstStyle/>
        <a:p>
          <a:pPr>
            <a:defRPr sz="1400"/>
          </a:pPr>
          <a:endParaRPr lang="ja-JP"/>
        </a:p>
      </c:txPr>
    </c:legend>
    <c:plotVisOnly val="1"/>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dirty="0" smtClean="0"/>
              <a:t>印加電圧の</a:t>
            </a:r>
            <a:r>
              <a:rPr lang="ja-JP" altLang="en-US" dirty="0"/>
              <a:t>変化による波高の変化</a:t>
            </a:r>
          </a:p>
        </c:rich>
      </c:tx>
      <c:layout/>
    </c:title>
    <c:plotArea>
      <c:layout>
        <c:manualLayout>
          <c:layoutTarget val="inner"/>
          <c:xMode val="edge"/>
          <c:yMode val="edge"/>
          <c:x val="0.13663335401485158"/>
          <c:y val="0.17372375291634271"/>
          <c:w val="0.69086307961504811"/>
          <c:h val="0.66118215700900962"/>
        </c:manualLayout>
      </c:layout>
      <c:scatterChart>
        <c:scatterStyle val="lineMarker"/>
        <c:ser>
          <c:idx val="1"/>
          <c:order val="1"/>
          <c:tx>
            <c:v>KEDR</c:v>
          </c:tx>
          <c:spPr>
            <a:ln>
              <a:solidFill>
                <a:schemeClr val="accent2">
                  <a:lumMod val="75000"/>
                </a:schemeClr>
              </a:solidFill>
            </a:ln>
          </c:spPr>
          <c:marker>
            <c:symbol val="circle"/>
            <c:size val="6"/>
            <c:spPr>
              <a:solidFill>
                <a:schemeClr val="accent2">
                  <a:lumMod val="75000"/>
                </a:schemeClr>
              </a:solidFill>
              <a:ln>
                <a:solidFill>
                  <a:schemeClr val="accent2">
                    <a:lumMod val="75000"/>
                  </a:schemeClr>
                </a:solidFill>
              </a:ln>
            </c:spPr>
          </c:marker>
          <c:xVal>
            <c:numRef>
              <c:f>Sheet1!$H$3:$H$5</c:f>
              <c:numCache>
                <c:formatCode>General</c:formatCode>
                <c:ptCount val="3"/>
                <c:pt idx="0">
                  <c:v>455</c:v>
                </c:pt>
                <c:pt idx="1">
                  <c:v>445</c:v>
                </c:pt>
                <c:pt idx="2">
                  <c:v>435</c:v>
                </c:pt>
              </c:numCache>
            </c:numRef>
          </c:xVal>
          <c:yVal>
            <c:numRef>
              <c:f>Sheet1!$J$3:$J$5</c:f>
              <c:numCache>
                <c:formatCode>General</c:formatCode>
                <c:ptCount val="3"/>
                <c:pt idx="0">
                  <c:v>518</c:v>
                </c:pt>
                <c:pt idx="1">
                  <c:v>304.2</c:v>
                </c:pt>
                <c:pt idx="2">
                  <c:v>205.5</c:v>
                </c:pt>
              </c:numCache>
            </c:numRef>
          </c:yVal>
        </c:ser>
        <c:ser>
          <c:idx val="0"/>
          <c:order val="0"/>
          <c:tx>
            <c:v>CMS7200</c:v>
          </c:tx>
          <c:xVal>
            <c:numRef>
              <c:f>Sheet1!$A$3:$A$6</c:f>
              <c:numCache>
                <c:formatCode>General</c:formatCode>
                <c:ptCount val="4"/>
                <c:pt idx="0">
                  <c:v>455</c:v>
                </c:pt>
                <c:pt idx="1">
                  <c:v>450</c:v>
                </c:pt>
                <c:pt idx="2">
                  <c:v>440</c:v>
                </c:pt>
                <c:pt idx="3">
                  <c:v>430</c:v>
                </c:pt>
              </c:numCache>
            </c:numRef>
          </c:xVal>
          <c:yVal>
            <c:numRef>
              <c:f>Sheet1!$C$3:$C$6</c:f>
              <c:numCache>
                <c:formatCode>General</c:formatCode>
                <c:ptCount val="4"/>
                <c:pt idx="0">
                  <c:v>401.5</c:v>
                </c:pt>
                <c:pt idx="1">
                  <c:v>310.5</c:v>
                </c:pt>
                <c:pt idx="2">
                  <c:v>197.4</c:v>
                </c:pt>
                <c:pt idx="3">
                  <c:v>139.19999999999999</c:v>
                </c:pt>
              </c:numCache>
            </c:numRef>
          </c:yVal>
        </c:ser>
        <c:axId val="169198720"/>
        <c:axId val="169200640"/>
      </c:scatterChart>
      <c:valAx>
        <c:axId val="169198720"/>
        <c:scaling>
          <c:orientation val="minMax"/>
        </c:scaling>
        <c:axPos val="b"/>
        <c:title>
          <c:tx>
            <c:rich>
              <a:bodyPr/>
              <a:lstStyle/>
              <a:p>
                <a:pPr>
                  <a:defRPr/>
                </a:pPr>
                <a:r>
                  <a:rPr lang="ja-JP" altLang="en-US" sz="1400" b="0" dirty="0" smtClean="0"/>
                  <a:t>印加電圧</a:t>
                </a:r>
                <a:r>
                  <a:rPr lang="en-US" altLang="ja-JP" sz="1400" b="0" dirty="0" smtClean="0"/>
                  <a:t>(V)</a:t>
                </a:r>
                <a:endParaRPr lang="ja-JP" altLang="en-US" sz="1600" b="0" dirty="0"/>
              </a:p>
            </c:rich>
          </c:tx>
          <c:layout>
            <c:manualLayout>
              <c:xMode val="edge"/>
              <c:yMode val="edge"/>
              <c:x val="0.38322725284339454"/>
              <c:y val="0.90425666989382136"/>
            </c:manualLayout>
          </c:layout>
        </c:title>
        <c:numFmt formatCode="General" sourceLinked="1"/>
        <c:majorTickMark val="none"/>
        <c:tickLblPos val="nextTo"/>
        <c:crossAx val="169200640"/>
        <c:crosses val="autoZero"/>
        <c:crossBetween val="midCat"/>
      </c:valAx>
      <c:valAx>
        <c:axId val="169200640"/>
        <c:scaling>
          <c:orientation val="minMax"/>
        </c:scaling>
        <c:axPos val="l"/>
        <c:majorGridlines/>
        <c:title>
          <c:tx>
            <c:rich>
              <a:bodyPr/>
              <a:lstStyle/>
              <a:p>
                <a:pPr>
                  <a:defRPr/>
                </a:pPr>
                <a:r>
                  <a:rPr lang="ja-JP" altLang="en-US" sz="1600" b="0" dirty="0"/>
                  <a:t>波高</a:t>
                </a:r>
              </a:p>
            </c:rich>
          </c:tx>
          <c:layout>
            <c:manualLayout>
              <c:xMode val="edge"/>
              <c:yMode val="edge"/>
              <c:x val="1.9711067366579203E-2"/>
              <c:y val="0.42141283243660782"/>
            </c:manualLayout>
          </c:layout>
        </c:title>
        <c:numFmt formatCode="General" sourceLinked="1"/>
        <c:majorTickMark val="none"/>
        <c:tickLblPos val="nextTo"/>
        <c:crossAx val="169198720"/>
        <c:crosses val="autoZero"/>
        <c:crossBetween val="midCat"/>
      </c:valAx>
    </c:plotArea>
    <c:legend>
      <c:legendPos val="r"/>
      <c:legendEntry>
        <c:idx val="0"/>
        <c:txPr>
          <a:bodyPr/>
          <a:lstStyle/>
          <a:p>
            <a:pPr>
              <a:defRPr sz="1400"/>
            </a:pPr>
            <a:endParaRPr lang="ja-JP"/>
          </a:p>
        </c:txPr>
      </c:legendEntry>
      <c:legendEntry>
        <c:idx val="1"/>
        <c:txPr>
          <a:bodyPr/>
          <a:lstStyle/>
          <a:p>
            <a:pPr>
              <a:defRPr sz="1400"/>
            </a:pPr>
            <a:endParaRPr lang="ja-JP"/>
          </a:p>
        </c:txPr>
      </c:legendEntry>
      <c:layout>
        <c:manualLayout>
          <c:xMode val="edge"/>
          <c:yMode val="edge"/>
          <c:x val="0.82567957130358727"/>
          <c:y val="0.57470466244491381"/>
          <c:w val="0.16276487314085739"/>
          <c:h val="0.30587540537823843"/>
        </c:manualLayout>
      </c:layout>
    </c:legend>
    <c:plotVisOnly val="1"/>
    <c:dispBlanksAs val="gap"/>
  </c:chart>
  <c:spPr>
    <a:ln>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kumimoji="1" lang="en-US" altLang="ja-JP" sz="1800" b="1" i="0" u="none" strike="noStrike" baseline="0" dirty="0" smtClean="0"/>
              <a:t>10</a:t>
            </a:r>
            <a:r>
              <a:rPr kumimoji="1" lang="en-US" altLang="ja-JP" sz="1800" b="1" i="0" u="none" strike="noStrike" baseline="30000" dirty="0" smtClean="0"/>
              <a:t>11</a:t>
            </a:r>
            <a:r>
              <a:rPr kumimoji="1" lang="en-US" altLang="ja-JP" sz="1800" b="1" i="0" u="none" strike="noStrike" baseline="0" dirty="0" smtClean="0"/>
              <a:t>neutrons/cm</a:t>
            </a:r>
            <a:r>
              <a:rPr kumimoji="1" lang="en-US" altLang="ja-JP" sz="1800" b="1" i="0" u="none" strike="noStrike" baseline="30000" dirty="0" smtClean="0"/>
              <a:t>2</a:t>
            </a:r>
            <a:endParaRPr lang="ja-JP" altLang="en-US" dirty="0"/>
          </a:p>
        </c:rich>
      </c:tx>
      <c:layout/>
    </c:title>
    <c:plotArea>
      <c:layout>
        <c:manualLayout>
          <c:layoutTarget val="inner"/>
          <c:xMode val="edge"/>
          <c:yMode val="edge"/>
          <c:x val="0.13539680674244134"/>
          <c:y val="0.13264608026008803"/>
          <c:w val="0.74068845871878275"/>
          <c:h val="0.70569753945468305"/>
        </c:manualLayout>
      </c:layout>
      <c:scatterChart>
        <c:scatterStyle val="lineMarker"/>
        <c:ser>
          <c:idx val="0"/>
          <c:order val="0"/>
          <c:tx>
            <c:v>照射前</c:v>
          </c:tx>
          <c:spPr>
            <a:ln w="28575">
              <a:noFill/>
            </a:ln>
          </c:spPr>
          <c:marker>
            <c:symbol val="triangle"/>
            <c:size val="9"/>
            <c:spPr>
              <a:solidFill>
                <a:schemeClr val="accent1"/>
              </a:solidFill>
              <a:ln>
                <a:solidFill>
                  <a:schemeClr val="accent1"/>
                </a:solidFill>
              </a:ln>
            </c:spPr>
          </c:marker>
          <c:xVal>
            <c:numRef>
              <c:f>'中性子損傷(もれ電流)'!$O$3:$O$32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'中性子損傷(もれ電流)'!$P$3:$P$32</c:f>
              <c:numCache>
                <c:formatCode>General</c:formatCode>
                <c:ptCount val="30"/>
                <c:pt idx="0">
                  <c:v>0.51</c:v>
                </c:pt>
                <c:pt idx="1">
                  <c:v>0.77000000000000279</c:v>
                </c:pt>
                <c:pt idx="2">
                  <c:v>1.9500000000000048</c:v>
                </c:pt>
                <c:pt idx="3">
                  <c:v>4.24</c:v>
                </c:pt>
                <c:pt idx="4">
                  <c:v>4.59</c:v>
                </c:pt>
                <c:pt idx="5">
                  <c:v>4.99</c:v>
                </c:pt>
                <c:pt idx="6">
                  <c:v>5.4</c:v>
                </c:pt>
                <c:pt idx="7">
                  <c:v>5.87</c:v>
                </c:pt>
                <c:pt idx="8">
                  <c:v>6.44</c:v>
                </c:pt>
                <c:pt idx="9">
                  <c:v>7.13</c:v>
                </c:pt>
                <c:pt idx="10">
                  <c:v>8</c:v>
                </c:pt>
                <c:pt idx="11">
                  <c:v>9.129999999999999</c:v>
                </c:pt>
                <c:pt idx="12">
                  <c:v>10.629999999999999</c:v>
                </c:pt>
                <c:pt idx="13">
                  <c:v>12.709999999999999</c:v>
                </c:pt>
                <c:pt idx="14">
                  <c:v>14.08</c:v>
                </c:pt>
                <c:pt idx="15">
                  <c:v>15.78</c:v>
                </c:pt>
                <c:pt idx="16">
                  <c:v>17.91</c:v>
                </c:pt>
                <c:pt idx="17">
                  <c:v>20.67</c:v>
                </c:pt>
                <c:pt idx="18">
                  <c:v>24.419999999999987</c:v>
                </c:pt>
                <c:pt idx="19">
                  <c:v>29.759999999999987</c:v>
                </c:pt>
                <c:pt idx="20">
                  <c:v>31.12</c:v>
                </c:pt>
                <c:pt idx="21">
                  <c:v>32.6</c:v>
                </c:pt>
                <c:pt idx="22">
                  <c:v>34.230000000000011</c:v>
                </c:pt>
                <c:pt idx="23">
                  <c:v>36.04</c:v>
                </c:pt>
                <c:pt idx="24">
                  <c:v>38.04</c:v>
                </c:pt>
                <c:pt idx="25">
                  <c:v>40.290000000000013</c:v>
                </c:pt>
                <c:pt idx="26">
                  <c:v>42.809999999999995</c:v>
                </c:pt>
                <c:pt idx="27">
                  <c:v>45.68</c:v>
                </c:pt>
                <c:pt idx="28">
                  <c:v>48.97</c:v>
                </c:pt>
                <c:pt idx="29">
                  <c:v>52.790000000000013</c:v>
                </c:pt>
              </c:numCache>
            </c:numRef>
          </c:yVal>
        </c:ser>
        <c:ser>
          <c:idx val="1"/>
          <c:order val="1"/>
          <c:tx>
            <c:v>照射後</c:v>
          </c:tx>
          <c:spPr>
            <a:ln w="28575">
              <a:noFill/>
            </a:ln>
          </c:spPr>
          <c:marker>
            <c:symbol val="square"/>
            <c:size val="8"/>
            <c:spPr>
              <a:solidFill>
                <a:schemeClr val="accent2">
                  <a:lumMod val="75000"/>
                </a:schemeClr>
              </a:solidFill>
              <a:ln>
                <a:noFill/>
              </a:ln>
            </c:spPr>
          </c:marker>
          <c:xVal>
            <c:numRef>
              <c:f>'中性子損傷(もれ電流)'!$O$3:$O$32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'中性子損傷(もれ電流)'!$Q$3:$Q$32</c:f>
              <c:numCache>
                <c:formatCode>General</c:formatCode>
                <c:ptCount val="30"/>
                <c:pt idx="0">
                  <c:v>3.77</c:v>
                </c:pt>
                <c:pt idx="1">
                  <c:v>6.29</c:v>
                </c:pt>
                <c:pt idx="2">
                  <c:v>17.459999999999987</c:v>
                </c:pt>
                <c:pt idx="3">
                  <c:v>43.54</c:v>
                </c:pt>
                <c:pt idx="4">
                  <c:v>47.82</c:v>
                </c:pt>
                <c:pt idx="5">
                  <c:v>53.01</c:v>
                </c:pt>
                <c:pt idx="6">
                  <c:v>59.61</c:v>
                </c:pt>
                <c:pt idx="7">
                  <c:v>67.16</c:v>
                </c:pt>
                <c:pt idx="8">
                  <c:v>76.55</c:v>
                </c:pt>
                <c:pt idx="9">
                  <c:v>88.08</c:v>
                </c:pt>
                <c:pt idx="10">
                  <c:v>102.73</c:v>
                </c:pt>
                <c:pt idx="11">
                  <c:v>122.16</c:v>
                </c:pt>
                <c:pt idx="12">
                  <c:v>148.93</c:v>
                </c:pt>
                <c:pt idx="13">
                  <c:v>186.56</c:v>
                </c:pt>
                <c:pt idx="14">
                  <c:v>214</c:v>
                </c:pt>
                <c:pt idx="15">
                  <c:v>245</c:v>
                </c:pt>
                <c:pt idx="16">
                  <c:v>285</c:v>
                </c:pt>
                <c:pt idx="17">
                  <c:v>337</c:v>
                </c:pt>
                <c:pt idx="18">
                  <c:v>413</c:v>
                </c:pt>
                <c:pt idx="19">
                  <c:v>523</c:v>
                </c:pt>
                <c:pt idx="20">
                  <c:v>542</c:v>
                </c:pt>
                <c:pt idx="21">
                  <c:v>573</c:v>
                </c:pt>
                <c:pt idx="22">
                  <c:v>606</c:v>
                </c:pt>
                <c:pt idx="23">
                  <c:v>646</c:v>
                </c:pt>
                <c:pt idx="24">
                  <c:v>681</c:v>
                </c:pt>
                <c:pt idx="25">
                  <c:v>724</c:v>
                </c:pt>
                <c:pt idx="26">
                  <c:v>776</c:v>
                </c:pt>
                <c:pt idx="27">
                  <c:v>840</c:v>
                </c:pt>
                <c:pt idx="28">
                  <c:v>914</c:v>
                </c:pt>
                <c:pt idx="29">
                  <c:v>983</c:v>
                </c:pt>
              </c:numCache>
            </c:numRef>
          </c:yVal>
        </c:ser>
        <c:axId val="171340160"/>
        <c:axId val="171342464"/>
      </c:scatterChart>
      <c:valAx>
        <c:axId val="171340160"/>
        <c:scaling>
          <c:orientation val="minMax"/>
        </c:scaling>
        <c:axPos val="b"/>
        <c:title>
          <c:tx>
            <c:rich>
              <a:bodyPr/>
              <a:lstStyle/>
              <a:p>
                <a:pPr>
                  <a:defRPr/>
                </a:pPr>
                <a:r>
                  <a:rPr lang="ja-JP" altLang="en-US" sz="1400" b="0" dirty="0" smtClean="0"/>
                  <a:t>印加電圧</a:t>
                </a:r>
                <a:r>
                  <a:rPr lang="en-US" altLang="ja-JP" sz="1400" b="0" dirty="0"/>
                  <a:t>(V)</a:t>
                </a:r>
                <a:endParaRPr lang="ja-JP" altLang="en-US" sz="1400" b="0" dirty="0"/>
              </a:p>
            </c:rich>
          </c:tx>
          <c:layout>
            <c:manualLayout>
              <c:xMode val="edge"/>
              <c:yMode val="edge"/>
              <c:x val="0.42834802366122182"/>
              <c:y val="0.92258064516128957"/>
            </c:manualLayout>
          </c:layout>
        </c:title>
        <c:numFmt formatCode="General" sourceLinked="1"/>
        <c:majorTickMark val="none"/>
        <c:tickLblPos val="nextTo"/>
        <c:crossAx val="171342464"/>
        <c:crossesAt val="0.1"/>
        <c:crossBetween val="midCat"/>
      </c:valAx>
      <c:valAx>
        <c:axId val="171342464"/>
        <c:scaling>
          <c:logBase val="10"/>
          <c:orientation val="minMax"/>
          <c:max val="10000"/>
        </c:scaling>
        <c:axPos val="l"/>
        <c:majorGridlines/>
        <c:title>
          <c:tx>
            <c:rich>
              <a:bodyPr/>
              <a:lstStyle/>
              <a:p>
                <a:pPr>
                  <a:defRPr/>
                </a:pPr>
                <a:r>
                  <a:rPr lang="ja-JP" altLang="en-US" sz="1400" b="0" dirty="0" smtClean="0"/>
                  <a:t>もれ電流</a:t>
                </a:r>
                <a:r>
                  <a:rPr lang="en-US" altLang="ja-JP" sz="1400" b="0" dirty="0" smtClean="0"/>
                  <a:t>(</a:t>
                </a:r>
                <a:r>
                  <a:rPr lang="en-US" altLang="ja-JP" sz="1400" b="0" dirty="0" err="1" smtClean="0"/>
                  <a:t>nA</a:t>
                </a:r>
                <a:r>
                  <a:rPr lang="en-US" altLang="ja-JP" sz="1400" b="0" dirty="0" smtClean="0"/>
                  <a:t>)</a:t>
                </a:r>
                <a:endParaRPr lang="ja-JP" altLang="en-US" sz="1400" b="0" dirty="0"/>
              </a:p>
            </c:rich>
          </c:tx>
          <c:layout>
            <c:manualLayout>
              <c:xMode val="edge"/>
              <c:yMode val="edge"/>
              <c:x val="1.0057026453782831E-2"/>
              <c:y val="0.33599288798577959"/>
            </c:manualLayout>
          </c:layout>
        </c:title>
        <c:numFmt formatCode="General" sourceLinked="1"/>
        <c:majorTickMark val="none"/>
        <c:tickLblPos val="nextTo"/>
        <c:crossAx val="171340160"/>
        <c:crosses val="autoZero"/>
        <c:crossBetween val="midCat"/>
      </c:valAx>
    </c:plotArea>
    <c:legend>
      <c:legendPos val="r"/>
      <c:layout>
        <c:manualLayout>
          <c:xMode val="edge"/>
          <c:yMode val="edge"/>
          <c:x val="0.82528915135608061"/>
          <c:y val="0.68377124763915154"/>
          <c:w val="0.15991732283464571"/>
          <c:h val="0.1555519431038862"/>
        </c:manualLayout>
      </c:layout>
      <c:txPr>
        <a:bodyPr/>
        <a:lstStyle/>
        <a:p>
          <a:pPr>
            <a:defRPr sz="1400"/>
          </a:pPr>
          <a:endParaRPr lang="ja-JP"/>
        </a:p>
      </c:txPr>
    </c:legend>
    <c:plotVisOnly val="1"/>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kumimoji="1" lang="en-US" altLang="ja-JP" sz="1800" b="1" i="0" u="none" strike="noStrike" baseline="0" dirty="0" smtClean="0"/>
              <a:t>10</a:t>
            </a:r>
            <a:r>
              <a:rPr kumimoji="1" lang="en-US" altLang="ja-JP" sz="1800" b="1" i="0" u="none" strike="noStrike" baseline="30000" dirty="0" smtClean="0"/>
              <a:t>12</a:t>
            </a:r>
            <a:r>
              <a:rPr kumimoji="1" lang="en-US" altLang="ja-JP" sz="1800" b="1" i="0" u="none" strike="noStrike" baseline="0" dirty="0" smtClean="0"/>
              <a:t>neutrons/cm</a:t>
            </a:r>
            <a:r>
              <a:rPr kumimoji="1" lang="en-US" altLang="ja-JP" sz="1800" b="1" i="0" u="none" strike="noStrike" baseline="30000" dirty="0" smtClean="0"/>
              <a:t>2</a:t>
            </a:r>
            <a:endParaRPr lang="ja-JP" altLang="en-US" dirty="0"/>
          </a:p>
        </c:rich>
      </c:tx>
      <c:layout/>
    </c:title>
    <c:plotArea>
      <c:layout>
        <c:manualLayout>
          <c:layoutTarget val="inner"/>
          <c:xMode val="edge"/>
          <c:yMode val="edge"/>
          <c:x val="0.13068272152744906"/>
          <c:y val="0.14657014647362629"/>
          <c:w val="0.73264492373956414"/>
          <c:h val="0.69754347470164058"/>
        </c:manualLayout>
      </c:layout>
      <c:scatterChart>
        <c:scatterStyle val="lineMarker"/>
        <c:ser>
          <c:idx val="0"/>
          <c:order val="0"/>
          <c:tx>
            <c:v>照射前</c:v>
          </c:tx>
          <c:spPr>
            <a:ln w="28575">
              <a:noFill/>
            </a:ln>
          </c:spPr>
          <c:marker>
            <c:symbol val="diamond"/>
            <c:size val="9"/>
            <c:spPr>
              <a:solidFill>
                <a:schemeClr val="accent1"/>
              </a:solidFill>
              <a:ln>
                <a:solidFill>
                  <a:schemeClr val="accent1"/>
                </a:solidFill>
              </a:ln>
            </c:spPr>
          </c:marker>
          <c:xVal>
            <c:numRef>
              <c:f>'中性子損傷(もれ電流)'!$C$3:$C$32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'中性子損傷(もれ電流)'!$D$3:$D$32</c:f>
              <c:numCache>
                <c:formatCode>General</c:formatCode>
                <c:ptCount val="30"/>
                <c:pt idx="0">
                  <c:v>0.55000000000000004</c:v>
                </c:pt>
                <c:pt idx="1">
                  <c:v>0.83000000000000063</c:v>
                </c:pt>
                <c:pt idx="2">
                  <c:v>2.12</c:v>
                </c:pt>
                <c:pt idx="3">
                  <c:v>4.4700000000000024</c:v>
                </c:pt>
                <c:pt idx="4">
                  <c:v>4.8099999999999996</c:v>
                </c:pt>
                <c:pt idx="5">
                  <c:v>5.21</c:v>
                </c:pt>
                <c:pt idx="6">
                  <c:v>5.6599999999999975</c:v>
                </c:pt>
                <c:pt idx="7">
                  <c:v>6.14</c:v>
                </c:pt>
                <c:pt idx="8">
                  <c:v>6.6899999999999995</c:v>
                </c:pt>
                <c:pt idx="9">
                  <c:v>7.35</c:v>
                </c:pt>
                <c:pt idx="10">
                  <c:v>8.18</c:v>
                </c:pt>
                <c:pt idx="11">
                  <c:v>9.2399999999999984</c:v>
                </c:pt>
                <c:pt idx="12">
                  <c:v>10.639999999999999</c:v>
                </c:pt>
                <c:pt idx="13">
                  <c:v>12.56</c:v>
                </c:pt>
                <c:pt idx="14">
                  <c:v>13.8</c:v>
                </c:pt>
                <c:pt idx="15">
                  <c:v>15.3</c:v>
                </c:pt>
                <c:pt idx="16">
                  <c:v>17.170000000000005</c:v>
                </c:pt>
                <c:pt idx="17">
                  <c:v>19.53</c:v>
                </c:pt>
                <c:pt idx="18">
                  <c:v>22.630000000000031</c:v>
                </c:pt>
                <c:pt idx="19">
                  <c:v>26.88</c:v>
                </c:pt>
                <c:pt idx="20">
                  <c:v>27.919999999999987</c:v>
                </c:pt>
                <c:pt idx="21">
                  <c:v>29.05</c:v>
                </c:pt>
                <c:pt idx="22">
                  <c:v>30.27</c:v>
                </c:pt>
                <c:pt idx="23">
                  <c:v>31.6</c:v>
                </c:pt>
                <c:pt idx="24">
                  <c:v>33.050000000000004</c:v>
                </c:pt>
                <c:pt idx="25">
                  <c:v>34.64</c:v>
                </c:pt>
                <c:pt idx="26">
                  <c:v>36.4</c:v>
                </c:pt>
                <c:pt idx="27">
                  <c:v>38.349999999999994</c:v>
                </c:pt>
                <c:pt idx="28">
                  <c:v>40.5</c:v>
                </c:pt>
                <c:pt idx="29">
                  <c:v>42.93</c:v>
                </c:pt>
              </c:numCache>
            </c:numRef>
          </c:yVal>
        </c:ser>
        <c:ser>
          <c:idx val="1"/>
          <c:order val="1"/>
          <c:tx>
            <c:v>照射後</c:v>
          </c:tx>
          <c:spPr>
            <a:ln w="28575">
              <a:noFill/>
            </a:ln>
          </c:spPr>
          <c:marker>
            <c:symbol val="circle"/>
            <c:size val="8"/>
            <c:spPr>
              <a:solidFill>
                <a:schemeClr val="accent2">
                  <a:lumMod val="75000"/>
                </a:schemeClr>
              </a:solidFill>
              <a:ln w="0">
                <a:noFill/>
              </a:ln>
            </c:spPr>
          </c:marker>
          <c:xVal>
            <c:numRef>
              <c:f>'中性子損傷(もれ電流)'!$E$3:$E$32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'中性子損傷(もれ電流)'!$F$3:$F$32</c:f>
              <c:numCache>
                <c:formatCode>General</c:formatCode>
                <c:ptCount val="30"/>
                <c:pt idx="0">
                  <c:v>16.27</c:v>
                </c:pt>
                <c:pt idx="1">
                  <c:v>27.85</c:v>
                </c:pt>
                <c:pt idx="2">
                  <c:v>78.73</c:v>
                </c:pt>
                <c:pt idx="3">
                  <c:v>194.58</c:v>
                </c:pt>
                <c:pt idx="4">
                  <c:v>215</c:v>
                </c:pt>
                <c:pt idx="5">
                  <c:v>239</c:v>
                </c:pt>
                <c:pt idx="6">
                  <c:v>268</c:v>
                </c:pt>
                <c:pt idx="7">
                  <c:v>304</c:v>
                </c:pt>
                <c:pt idx="8">
                  <c:v>345</c:v>
                </c:pt>
                <c:pt idx="9">
                  <c:v>394</c:v>
                </c:pt>
                <c:pt idx="10">
                  <c:v>459</c:v>
                </c:pt>
                <c:pt idx="11">
                  <c:v>550</c:v>
                </c:pt>
                <c:pt idx="12">
                  <c:v>660</c:v>
                </c:pt>
                <c:pt idx="13">
                  <c:v>820</c:v>
                </c:pt>
                <c:pt idx="14">
                  <c:v>920</c:v>
                </c:pt>
                <c:pt idx="15">
                  <c:v>1050</c:v>
                </c:pt>
                <c:pt idx="16">
                  <c:v>1210</c:v>
                </c:pt>
                <c:pt idx="17">
                  <c:v>1430</c:v>
                </c:pt>
                <c:pt idx="18">
                  <c:v>1700</c:v>
                </c:pt>
                <c:pt idx="19">
                  <c:v>2090</c:v>
                </c:pt>
                <c:pt idx="20">
                  <c:v>2200</c:v>
                </c:pt>
                <c:pt idx="21">
                  <c:v>2300</c:v>
                </c:pt>
                <c:pt idx="22">
                  <c:v>2440</c:v>
                </c:pt>
                <c:pt idx="23">
                  <c:v>2530</c:v>
                </c:pt>
                <c:pt idx="24">
                  <c:v>2690</c:v>
                </c:pt>
                <c:pt idx="25">
                  <c:v>2840</c:v>
                </c:pt>
                <c:pt idx="26">
                  <c:v>3010</c:v>
                </c:pt>
                <c:pt idx="27">
                  <c:v>3170</c:v>
                </c:pt>
                <c:pt idx="28">
                  <c:v>3440</c:v>
                </c:pt>
                <c:pt idx="29">
                  <c:v>3630</c:v>
                </c:pt>
              </c:numCache>
            </c:numRef>
          </c:yVal>
        </c:ser>
        <c:axId val="171367424"/>
        <c:axId val="171374080"/>
      </c:scatterChart>
      <c:valAx>
        <c:axId val="171367424"/>
        <c:scaling>
          <c:orientation val="minMax"/>
          <c:max val="500"/>
        </c:scaling>
        <c:axPos val="b"/>
        <c:title>
          <c:tx>
            <c:rich>
              <a:bodyPr/>
              <a:lstStyle/>
              <a:p>
                <a:pPr>
                  <a:defRPr/>
                </a:pPr>
                <a:r>
                  <a:rPr lang="ja-JP" altLang="en-US" sz="1400" b="0" dirty="0"/>
                  <a:t>印加</a:t>
                </a:r>
                <a:r>
                  <a:rPr lang="ja-JP" altLang="en-US" sz="1400" b="0" dirty="0" smtClean="0"/>
                  <a:t>電圧</a:t>
                </a:r>
                <a:r>
                  <a:rPr lang="en-US" altLang="ja-JP" sz="1400" b="0" dirty="0"/>
                  <a:t>(V</a:t>
                </a:r>
                <a:r>
                  <a:rPr lang="en-US" altLang="ja-JP" dirty="0"/>
                  <a:t>)</a:t>
                </a:r>
                <a:endParaRPr lang="ja-JP" altLang="en-US" dirty="0"/>
              </a:p>
            </c:rich>
          </c:tx>
          <c:layout>
            <c:manualLayout>
              <c:xMode val="edge"/>
              <c:yMode val="edge"/>
              <c:x val="0.4364711039190477"/>
              <c:y val="0.92258064516128957"/>
            </c:manualLayout>
          </c:layout>
        </c:title>
        <c:numFmt formatCode="General" sourceLinked="1"/>
        <c:majorTickMark val="none"/>
        <c:tickLblPos val="nextTo"/>
        <c:crossAx val="171374080"/>
        <c:crossesAt val="0.1"/>
        <c:crossBetween val="midCat"/>
        <c:minorUnit val="20"/>
      </c:valAx>
      <c:valAx>
        <c:axId val="171374080"/>
        <c:scaling>
          <c:logBase val="10"/>
          <c:orientation val="minMax"/>
          <c:max val="10000"/>
          <c:min val="0.1"/>
        </c:scaling>
        <c:axPos val="l"/>
        <c:majorGridlines/>
        <c:title>
          <c:tx>
            <c:rich>
              <a:bodyPr/>
              <a:lstStyle/>
              <a:p>
                <a:pPr>
                  <a:defRPr/>
                </a:pPr>
                <a:r>
                  <a:rPr lang="ja-JP" altLang="en-US" sz="1400" b="0" dirty="0"/>
                  <a:t>もれ電流</a:t>
                </a:r>
                <a:r>
                  <a:rPr lang="en-US" altLang="ja-JP" sz="1400" b="0" dirty="0"/>
                  <a:t>(nA)</a:t>
                </a:r>
                <a:endParaRPr lang="ja-JP" altLang="en-US" sz="1400" b="0" dirty="0"/>
              </a:p>
            </c:rich>
          </c:tx>
          <c:layout>
            <c:manualLayout>
              <c:xMode val="edge"/>
              <c:yMode val="edge"/>
              <c:x val="4.5914800053478231E-3"/>
              <c:y val="0.34029406089381886"/>
            </c:manualLayout>
          </c:layout>
        </c:title>
        <c:numFmt formatCode="General" sourceLinked="1"/>
        <c:majorTickMark val="in"/>
        <c:tickLblPos val="nextTo"/>
        <c:crossAx val="171367424"/>
        <c:crossesAt val="0.1"/>
        <c:crossBetween val="midCat"/>
      </c:valAx>
    </c:plotArea>
    <c:legend>
      <c:legendPos val="r"/>
      <c:layout>
        <c:manualLayout>
          <c:xMode val="edge"/>
          <c:yMode val="edge"/>
          <c:x val="0.80070078740157491"/>
          <c:y val="0.68377124763915154"/>
          <c:w val="0.19651968503937012"/>
          <c:h val="0.1555519431038862"/>
        </c:manualLayout>
      </c:layout>
      <c:txPr>
        <a:bodyPr/>
        <a:lstStyle/>
        <a:p>
          <a:pPr>
            <a:defRPr sz="1400"/>
          </a:pPr>
          <a:endParaRPr lang="ja-JP"/>
        </a:p>
      </c:txPr>
    </c:legend>
    <c:plotVisOnly val="1"/>
  </c:chart>
  <c:spPr>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1" lang="en-US" altLang="ja-JP" sz="2200" b="1" dirty="0" smtClean="0"/>
              <a:t>10</a:t>
            </a:r>
            <a:r>
              <a:rPr kumimoji="1" lang="en-US" altLang="ja-JP" sz="2200" b="1" baseline="30000" dirty="0" smtClean="0"/>
              <a:t>11</a:t>
            </a:r>
            <a:r>
              <a:rPr kumimoji="1" lang="en-US" altLang="ja-JP" sz="2200" b="1" dirty="0" smtClean="0"/>
              <a:t>neutrons/cm</a:t>
            </a:r>
            <a:r>
              <a:rPr kumimoji="1" lang="en-US" altLang="ja-JP" sz="2200" b="1" baseline="30000" dirty="0" smtClean="0"/>
              <a:t>2</a:t>
            </a:r>
            <a:endParaRPr lang="ja-JP" altLang="en-US" sz="2200" dirty="0"/>
          </a:p>
        </c:rich>
      </c:tx>
      <c:layout>
        <c:manualLayout>
          <c:xMode val="edge"/>
          <c:yMode val="edge"/>
          <c:x val="0.30517598343685454"/>
          <c:y val="2.0996344321530407E-2"/>
        </c:manualLayout>
      </c:layout>
    </c:title>
    <c:plotArea>
      <c:layout>
        <c:manualLayout>
          <c:layoutTarget val="inner"/>
          <c:xMode val="edge"/>
          <c:yMode val="edge"/>
          <c:x val="0.13262450889291014"/>
          <c:y val="0.19060415244866968"/>
          <c:w val="0.7213750455106156"/>
          <c:h val="0.64354456647674063"/>
        </c:manualLayout>
      </c:layout>
      <c:scatterChart>
        <c:scatterStyle val="lineMarker"/>
        <c:ser>
          <c:idx val="0"/>
          <c:order val="0"/>
          <c:tx>
            <c:v>照射前</c:v>
          </c:tx>
          <c:spPr>
            <a:ln w="28575">
              <a:noFill/>
            </a:ln>
          </c:spPr>
          <c:marker>
            <c:symbol val="diamond"/>
            <c:size val="9"/>
          </c:marker>
          <c:xVal>
            <c:numRef>
              <c:f>QE×Gain!$B$3:$B$7</c:f>
              <c:numCache>
                <c:formatCode>General</c:formatCode>
                <c:ptCount val="5"/>
                <c:pt idx="0">
                  <c:v>400</c:v>
                </c:pt>
                <c:pt idx="1">
                  <c:v>410</c:v>
                </c:pt>
                <c:pt idx="2">
                  <c:v>420</c:v>
                </c:pt>
                <c:pt idx="3">
                  <c:v>430</c:v>
                </c:pt>
                <c:pt idx="4">
                  <c:v>440</c:v>
                </c:pt>
              </c:numCache>
            </c:numRef>
          </c:xVal>
          <c:yVal>
            <c:numRef>
              <c:f>QE×Gain!$C$3:$C$7</c:f>
              <c:numCache>
                <c:formatCode>General</c:formatCode>
                <c:ptCount val="5"/>
                <c:pt idx="0">
                  <c:v>25.6</c:v>
                </c:pt>
                <c:pt idx="1">
                  <c:v>32.54</c:v>
                </c:pt>
                <c:pt idx="2">
                  <c:v>43.33</c:v>
                </c:pt>
                <c:pt idx="3">
                  <c:v>59.08</c:v>
                </c:pt>
                <c:pt idx="4">
                  <c:v>81.430000000000007</c:v>
                </c:pt>
              </c:numCache>
            </c:numRef>
          </c:yVal>
        </c:ser>
        <c:ser>
          <c:idx val="2"/>
          <c:order val="1"/>
          <c:tx>
            <c:v>照射後</c:v>
          </c:tx>
          <c:spPr>
            <a:ln w="28575">
              <a:noFill/>
            </a:ln>
          </c:spPr>
          <c:marker>
            <c:symbol val="triangle"/>
            <c:size val="10"/>
            <c:spPr>
              <a:solidFill>
                <a:schemeClr val="accent2">
                  <a:lumMod val="75000"/>
                </a:schemeClr>
              </a:solidFill>
              <a:ln>
                <a:noFill/>
              </a:ln>
            </c:spPr>
          </c:marker>
          <c:xVal>
            <c:numRef>
              <c:f>QE×Gain!$B$3:$B$7</c:f>
              <c:numCache>
                <c:formatCode>General</c:formatCode>
                <c:ptCount val="5"/>
                <c:pt idx="0">
                  <c:v>400</c:v>
                </c:pt>
                <c:pt idx="1">
                  <c:v>410</c:v>
                </c:pt>
                <c:pt idx="2">
                  <c:v>420</c:v>
                </c:pt>
                <c:pt idx="3">
                  <c:v>430</c:v>
                </c:pt>
                <c:pt idx="4">
                  <c:v>440</c:v>
                </c:pt>
              </c:numCache>
            </c:numRef>
          </c:xVal>
          <c:yVal>
            <c:numRef>
              <c:f>QE×Gain!$E$3:$E$7</c:f>
              <c:numCache>
                <c:formatCode>General</c:formatCode>
                <c:ptCount val="5"/>
                <c:pt idx="0">
                  <c:v>22.54</c:v>
                </c:pt>
                <c:pt idx="1">
                  <c:v>29.27</c:v>
                </c:pt>
                <c:pt idx="2">
                  <c:v>39.81</c:v>
                </c:pt>
                <c:pt idx="3">
                  <c:v>56</c:v>
                </c:pt>
                <c:pt idx="4">
                  <c:v>82.55</c:v>
                </c:pt>
              </c:numCache>
            </c:numRef>
          </c:yVal>
        </c:ser>
        <c:axId val="166713600"/>
        <c:axId val="166720256"/>
      </c:scatterChart>
      <c:valAx>
        <c:axId val="166713600"/>
        <c:scaling>
          <c:orientation val="minMax"/>
        </c:scaling>
        <c:axPos val="b"/>
        <c:title>
          <c:tx>
            <c:rich>
              <a:bodyPr/>
              <a:lstStyle/>
              <a:p>
                <a:pPr>
                  <a:defRPr/>
                </a:pPr>
                <a:r>
                  <a:rPr lang="ja-JP" altLang="en-US" sz="1400" b="0" dirty="0" smtClean="0"/>
                  <a:t>印加電圧</a:t>
                </a:r>
                <a:r>
                  <a:rPr lang="en-US" altLang="ja-JP" sz="1400" b="0" dirty="0" smtClean="0"/>
                  <a:t>(V</a:t>
                </a:r>
                <a:r>
                  <a:rPr lang="en-US" altLang="ja-JP" sz="1400" b="0" dirty="0"/>
                  <a:t>)</a:t>
                </a:r>
                <a:endParaRPr lang="ja-JP" altLang="en-US" sz="1400" b="0" dirty="0"/>
              </a:p>
            </c:rich>
          </c:tx>
          <c:layout>
            <c:manualLayout>
              <c:xMode val="edge"/>
              <c:yMode val="edge"/>
              <c:x val="0.40040647093026516"/>
              <c:y val="0.92861242930679655"/>
            </c:manualLayout>
          </c:layout>
        </c:title>
        <c:numFmt formatCode="General" sourceLinked="1"/>
        <c:majorTickMark val="none"/>
        <c:tickLblPos val="nextTo"/>
        <c:crossAx val="166720256"/>
        <c:crosses val="autoZero"/>
        <c:crossBetween val="midCat"/>
      </c:valAx>
      <c:valAx>
        <c:axId val="166720256"/>
        <c:scaling>
          <c:orientation val="minMax"/>
        </c:scaling>
        <c:axPos val="l"/>
        <c:majorGridlines/>
        <c:title>
          <c:tx>
            <c:rich>
              <a:bodyPr/>
              <a:lstStyle/>
              <a:p>
                <a:pPr>
                  <a:defRPr/>
                </a:pPr>
                <a:r>
                  <a:rPr lang="en-US" altLang="ja-JP" sz="1400" b="0" dirty="0"/>
                  <a:t>I's/Is</a:t>
                </a:r>
                <a:endParaRPr lang="ja-JP" altLang="en-US" sz="1400" b="0" dirty="0"/>
              </a:p>
            </c:rich>
          </c:tx>
          <c:layout>
            <c:manualLayout>
              <c:xMode val="edge"/>
              <c:yMode val="edge"/>
              <c:x val="1.728066600370606E-2"/>
              <c:y val="0.41385537152683538"/>
            </c:manualLayout>
          </c:layout>
        </c:title>
        <c:numFmt formatCode="General" sourceLinked="1"/>
        <c:majorTickMark val="none"/>
        <c:tickLblPos val="nextTo"/>
        <c:crossAx val="166713600"/>
        <c:crosses val="autoZero"/>
        <c:crossBetween val="midCat"/>
      </c:valAx>
    </c:plotArea>
    <c:legend>
      <c:legendPos val="r"/>
      <c:layout>
        <c:manualLayout>
          <c:xMode val="edge"/>
          <c:yMode val="edge"/>
          <c:x val="0.81835487955309949"/>
          <c:y val="0.66574745663180324"/>
          <c:w val="0.15956092444966122"/>
          <c:h val="0.15430826319124025"/>
        </c:manualLayout>
      </c:layout>
      <c:txPr>
        <a:bodyPr/>
        <a:lstStyle/>
        <a:p>
          <a:pPr>
            <a:defRPr sz="1400"/>
          </a:pPr>
          <a:endParaRPr lang="ja-JP"/>
        </a:p>
      </c:txPr>
    </c:legend>
    <c:plotVisOnly val="1"/>
  </c:chart>
  <c:spPr>
    <a:ln>
      <a:solidFill>
        <a:schemeClr val="tx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kumimoji="1" lang="en-US" altLang="ja-JP" sz="2200" b="1" dirty="0" smtClean="0"/>
              <a:t>10</a:t>
            </a:r>
            <a:r>
              <a:rPr kumimoji="1" lang="en-US" altLang="ja-JP" sz="2200" b="1" baseline="30000" dirty="0" smtClean="0"/>
              <a:t>12</a:t>
            </a:r>
            <a:r>
              <a:rPr kumimoji="1" lang="en-US" altLang="ja-JP" sz="2200" b="1" dirty="0" smtClean="0"/>
              <a:t>neutrons/cm</a:t>
            </a:r>
            <a:r>
              <a:rPr kumimoji="1" lang="en-US" altLang="ja-JP" sz="2200" b="1" baseline="30000" dirty="0" smtClean="0"/>
              <a:t>2</a:t>
            </a:r>
            <a:endParaRPr kumimoji="1" lang="ja-JP" altLang="ja-JP" sz="2200" b="1" dirty="0" smtClean="0"/>
          </a:p>
        </c:rich>
      </c:tx>
      <c:layout>
        <c:manualLayout>
          <c:xMode val="edge"/>
          <c:yMode val="edge"/>
          <c:x val="0.33290266841644972"/>
          <c:y val="2.2318618037149351E-2"/>
        </c:manualLayout>
      </c:layout>
    </c:title>
    <c:plotArea>
      <c:layout>
        <c:manualLayout>
          <c:layoutTarget val="inner"/>
          <c:xMode val="edge"/>
          <c:yMode val="edge"/>
          <c:x val="0.14106474190726212"/>
          <c:y val="0.19233907872670233"/>
          <c:w val="0.70871741032371294"/>
          <c:h val="0.64117016098740354"/>
        </c:manualLayout>
      </c:layout>
      <c:scatterChart>
        <c:scatterStyle val="lineMarker"/>
        <c:ser>
          <c:idx val="0"/>
          <c:order val="0"/>
          <c:tx>
            <c:v>照射前</c:v>
          </c:tx>
          <c:spPr>
            <a:ln w="28575">
              <a:noFill/>
            </a:ln>
          </c:spPr>
          <c:marker>
            <c:symbol val="circle"/>
            <c:size val="9"/>
          </c:marker>
          <c:xVal>
            <c:numRef>
              <c:f>QE×Gain!$G$3:$G$7</c:f>
              <c:numCache>
                <c:formatCode>General</c:formatCode>
                <c:ptCount val="5"/>
                <c:pt idx="0">
                  <c:v>400</c:v>
                </c:pt>
                <c:pt idx="1">
                  <c:v>410</c:v>
                </c:pt>
                <c:pt idx="2">
                  <c:v>420</c:v>
                </c:pt>
                <c:pt idx="3">
                  <c:v>430</c:v>
                </c:pt>
                <c:pt idx="4">
                  <c:v>440</c:v>
                </c:pt>
              </c:numCache>
            </c:numRef>
          </c:xVal>
          <c:yVal>
            <c:numRef>
              <c:f>QE×Gain!$H$3:$H$7</c:f>
              <c:numCache>
                <c:formatCode>General</c:formatCode>
                <c:ptCount val="5"/>
                <c:pt idx="0">
                  <c:v>22.4</c:v>
                </c:pt>
                <c:pt idx="1">
                  <c:v>29.18</c:v>
                </c:pt>
                <c:pt idx="2">
                  <c:v>38.33</c:v>
                </c:pt>
                <c:pt idx="3">
                  <c:v>52.5</c:v>
                </c:pt>
                <c:pt idx="4">
                  <c:v>71.72</c:v>
                </c:pt>
              </c:numCache>
            </c:numRef>
          </c:yVal>
        </c:ser>
        <c:ser>
          <c:idx val="1"/>
          <c:order val="1"/>
          <c:tx>
            <c:v>照射後</c:v>
          </c:tx>
          <c:spPr>
            <a:ln w="28575">
              <a:noFill/>
            </a:ln>
          </c:spPr>
          <c:marker>
            <c:symbol val="square"/>
            <c:size val="8"/>
            <c:spPr>
              <a:solidFill>
                <a:schemeClr val="accent2">
                  <a:lumMod val="75000"/>
                </a:schemeClr>
              </a:solidFill>
              <a:ln>
                <a:noFill/>
              </a:ln>
            </c:spPr>
          </c:marker>
          <c:xVal>
            <c:numRef>
              <c:f>QE×Gain!$G$3:$G$7</c:f>
              <c:numCache>
                <c:formatCode>General</c:formatCode>
                <c:ptCount val="5"/>
                <c:pt idx="0">
                  <c:v>400</c:v>
                </c:pt>
                <c:pt idx="1">
                  <c:v>410</c:v>
                </c:pt>
                <c:pt idx="2">
                  <c:v>420</c:v>
                </c:pt>
                <c:pt idx="3">
                  <c:v>430</c:v>
                </c:pt>
                <c:pt idx="4">
                  <c:v>440</c:v>
                </c:pt>
              </c:numCache>
            </c:numRef>
          </c:xVal>
          <c:yVal>
            <c:numRef>
              <c:f>QE×Gain!$I$3:$I$7</c:f>
              <c:numCache>
                <c:formatCode>General</c:formatCode>
                <c:ptCount val="5"/>
                <c:pt idx="0">
                  <c:v>20.18</c:v>
                </c:pt>
                <c:pt idx="1">
                  <c:v>24.77</c:v>
                </c:pt>
                <c:pt idx="2">
                  <c:v>32.11</c:v>
                </c:pt>
                <c:pt idx="3">
                  <c:v>42.2</c:v>
                </c:pt>
                <c:pt idx="4">
                  <c:v>52.290000000000013</c:v>
                </c:pt>
              </c:numCache>
            </c:numRef>
          </c:yVal>
        </c:ser>
        <c:axId val="172643456"/>
        <c:axId val="172645760"/>
      </c:scatterChart>
      <c:valAx>
        <c:axId val="172643456"/>
        <c:scaling>
          <c:orientation val="minMax"/>
        </c:scaling>
        <c:axPos val="b"/>
        <c:title>
          <c:tx>
            <c:rich>
              <a:bodyPr/>
              <a:lstStyle/>
              <a:p>
                <a:pPr>
                  <a:defRPr/>
                </a:pPr>
                <a:r>
                  <a:rPr lang="ja-JP" altLang="en-US" sz="1400" b="0" dirty="0" smtClean="0"/>
                  <a:t>印加電圧</a:t>
                </a:r>
                <a:r>
                  <a:rPr lang="en-US" altLang="ja-JP" sz="1400" b="0" dirty="0" smtClean="0"/>
                  <a:t>(</a:t>
                </a:r>
                <a:r>
                  <a:rPr lang="en-US" altLang="ja-JP" sz="1400" b="0" dirty="0"/>
                  <a:t>V)</a:t>
                </a:r>
                <a:endParaRPr lang="ja-JP" altLang="en-US" sz="1400" b="0" dirty="0"/>
              </a:p>
            </c:rich>
          </c:tx>
          <c:layout>
            <c:manualLayout>
              <c:xMode val="edge"/>
              <c:yMode val="edge"/>
              <c:x val="0.4116594488188976"/>
              <c:y val="0.92557440707646244"/>
            </c:manualLayout>
          </c:layout>
        </c:title>
        <c:numFmt formatCode="General" sourceLinked="1"/>
        <c:majorTickMark val="none"/>
        <c:tickLblPos val="nextTo"/>
        <c:crossAx val="172645760"/>
        <c:crosses val="autoZero"/>
        <c:crossBetween val="midCat"/>
      </c:valAx>
      <c:valAx>
        <c:axId val="172645760"/>
        <c:scaling>
          <c:orientation val="minMax"/>
        </c:scaling>
        <c:axPos val="l"/>
        <c:majorGridlines/>
        <c:title>
          <c:tx>
            <c:rich>
              <a:bodyPr/>
              <a:lstStyle/>
              <a:p>
                <a:pPr>
                  <a:defRPr/>
                </a:pPr>
                <a:r>
                  <a:rPr lang="en-US" altLang="ja-JP" sz="1400" b="0" dirty="0"/>
                  <a:t>I's/Is</a:t>
                </a:r>
                <a:endParaRPr lang="ja-JP" altLang="en-US" sz="1400" b="0" dirty="0"/>
              </a:p>
            </c:rich>
          </c:tx>
          <c:layout>
            <c:manualLayout>
              <c:xMode val="edge"/>
              <c:yMode val="edge"/>
              <c:x val="1.6666666666666701E-2"/>
              <c:y val="0.41479549431321083"/>
            </c:manualLayout>
          </c:layout>
        </c:title>
        <c:numFmt formatCode="General" sourceLinked="1"/>
        <c:majorTickMark val="none"/>
        <c:tickLblPos val="nextTo"/>
        <c:crossAx val="172643456"/>
        <c:crosses val="autoZero"/>
        <c:crossBetween val="midCat"/>
      </c:valAx>
    </c:plotArea>
    <c:legend>
      <c:legendPos val="r"/>
      <c:layout>
        <c:manualLayout>
          <c:xMode val="edge"/>
          <c:yMode val="edge"/>
          <c:x val="0.83388626421697276"/>
          <c:y val="0.66573224668158593"/>
          <c:w val="0.16611373578302716"/>
          <c:h val="0.15537984835228941"/>
        </c:manualLayout>
      </c:layout>
      <c:txPr>
        <a:bodyPr/>
        <a:lstStyle/>
        <a:p>
          <a:pPr>
            <a:defRPr sz="1400"/>
          </a:pPr>
          <a:endParaRPr lang="ja-JP"/>
        </a:p>
      </c:txPr>
    </c:legend>
    <c:plotVisOnly val="1"/>
  </c:chart>
  <c:spPr>
    <a:ln>
      <a:solidFill>
        <a:schemeClr val="tx1"/>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200" dirty="0" smtClean="0"/>
              <a:t>10Gy</a:t>
            </a:r>
            <a:endParaRPr lang="ja-JP" altLang="en-US" sz="2200" dirty="0"/>
          </a:p>
        </c:rich>
      </c:tx>
      <c:layout/>
    </c:title>
    <c:plotArea>
      <c:layout>
        <c:manualLayout>
          <c:layoutTarget val="inner"/>
          <c:xMode val="edge"/>
          <c:yMode val="edge"/>
          <c:x val="0.11834251968503939"/>
          <c:y val="0.15553258967629163"/>
          <c:w val="0.72310629921259861"/>
          <c:h val="0.66047061825605469"/>
        </c:manualLayout>
      </c:layout>
      <c:scatterChart>
        <c:scatterStyle val="lineMarker"/>
        <c:ser>
          <c:idx val="0"/>
          <c:order val="0"/>
          <c:tx>
            <c:v>照射前</c:v>
          </c:tx>
          <c:spPr>
            <a:ln w="28575">
              <a:noFill/>
            </a:ln>
          </c:spPr>
          <c:marker>
            <c:symbol val="triangle"/>
            <c:size val="9"/>
          </c:marker>
          <c:xVal>
            <c:numRef>
              <c:f>'γ線損傷（もれ電流）'!$A$3:$A$32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'γ線損傷（もれ電流）'!$B$3:$B$32</c:f>
              <c:numCache>
                <c:formatCode>General</c:formatCode>
                <c:ptCount val="30"/>
                <c:pt idx="0">
                  <c:v>0.65000000000000313</c:v>
                </c:pt>
                <c:pt idx="1">
                  <c:v>0.98</c:v>
                </c:pt>
                <c:pt idx="2">
                  <c:v>2.52</c:v>
                </c:pt>
                <c:pt idx="3">
                  <c:v>5.4300000000000024</c:v>
                </c:pt>
                <c:pt idx="4">
                  <c:v>5.84</c:v>
                </c:pt>
                <c:pt idx="5">
                  <c:v>6.31</c:v>
                </c:pt>
                <c:pt idx="6">
                  <c:v>6.8199999999999985</c:v>
                </c:pt>
                <c:pt idx="7">
                  <c:v>7.41</c:v>
                </c:pt>
                <c:pt idx="8">
                  <c:v>8.1</c:v>
                </c:pt>
                <c:pt idx="9">
                  <c:v>8.94</c:v>
                </c:pt>
                <c:pt idx="10">
                  <c:v>9.99</c:v>
                </c:pt>
                <c:pt idx="11">
                  <c:v>11.34</c:v>
                </c:pt>
                <c:pt idx="12">
                  <c:v>13.13</c:v>
                </c:pt>
                <c:pt idx="13">
                  <c:v>15.59</c:v>
                </c:pt>
                <c:pt idx="14">
                  <c:v>17.190000000000001</c:v>
                </c:pt>
                <c:pt idx="15">
                  <c:v>19.149999999999999</c:v>
                </c:pt>
                <c:pt idx="16">
                  <c:v>21.59</c:v>
                </c:pt>
                <c:pt idx="17">
                  <c:v>24.71</c:v>
                </c:pt>
                <c:pt idx="18">
                  <c:v>28.84</c:v>
                </c:pt>
                <c:pt idx="19">
                  <c:v>34.54</c:v>
                </c:pt>
                <c:pt idx="20">
                  <c:v>35.96</c:v>
                </c:pt>
                <c:pt idx="21">
                  <c:v>37.49</c:v>
                </c:pt>
                <c:pt idx="22">
                  <c:v>39.160000000000011</c:v>
                </c:pt>
                <c:pt idx="23">
                  <c:v>40.98</c:v>
                </c:pt>
                <c:pt idx="24">
                  <c:v>42.97</c:v>
                </c:pt>
                <c:pt idx="25">
                  <c:v>45.160000000000011</c:v>
                </c:pt>
                <c:pt idx="26">
                  <c:v>47.6</c:v>
                </c:pt>
                <c:pt idx="27">
                  <c:v>50.3</c:v>
                </c:pt>
                <c:pt idx="28">
                  <c:v>53.34</c:v>
                </c:pt>
                <c:pt idx="29">
                  <c:v>56.75</c:v>
                </c:pt>
              </c:numCache>
            </c:numRef>
          </c:yVal>
        </c:ser>
        <c:ser>
          <c:idx val="1"/>
          <c:order val="1"/>
          <c:tx>
            <c:v>照射後</c:v>
          </c:tx>
          <c:spPr>
            <a:ln w="28575">
              <a:noFill/>
            </a:ln>
          </c:spPr>
          <c:marker>
            <c:symbol val="square"/>
            <c:size val="8"/>
            <c:spPr>
              <a:solidFill>
                <a:schemeClr val="accent2">
                  <a:lumMod val="75000"/>
                </a:schemeClr>
              </a:solidFill>
              <a:ln>
                <a:noFill/>
              </a:ln>
            </c:spPr>
          </c:marker>
          <c:xVal>
            <c:numRef>
              <c:f>'γ線損傷（もれ電流）'!$A$3:$A$32</c:f>
              <c:numCache>
                <c:formatCode>General</c:formatCode>
                <c:ptCount val="30"/>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430</c:v>
                </c:pt>
                <c:pt idx="20">
                  <c:v>431</c:v>
                </c:pt>
                <c:pt idx="21">
                  <c:v>432</c:v>
                </c:pt>
                <c:pt idx="22">
                  <c:v>433</c:v>
                </c:pt>
                <c:pt idx="23">
                  <c:v>434</c:v>
                </c:pt>
                <c:pt idx="24">
                  <c:v>435</c:v>
                </c:pt>
                <c:pt idx="25">
                  <c:v>436</c:v>
                </c:pt>
                <c:pt idx="26">
                  <c:v>437</c:v>
                </c:pt>
                <c:pt idx="27">
                  <c:v>438</c:v>
                </c:pt>
                <c:pt idx="28">
                  <c:v>439</c:v>
                </c:pt>
                <c:pt idx="29">
                  <c:v>440</c:v>
                </c:pt>
              </c:numCache>
            </c:numRef>
          </c:xVal>
          <c:yVal>
            <c:numRef>
              <c:f>'γ線損傷（もれ電流）'!$C$3:$C$32</c:f>
              <c:numCache>
                <c:formatCode>General</c:formatCode>
                <c:ptCount val="30"/>
                <c:pt idx="0">
                  <c:v>0.98</c:v>
                </c:pt>
                <c:pt idx="1">
                  <c:v>1.42</c:v>
                </c:pt>
                <c:pt idx="2">
                  <c:v>3.11</c:v>
                </c:pt>
                <c:pt idx="3">
                  <c:v>6.6499999999999995</c:v>
                </c:pt>
                <c:pt idx="4">
                  <c:v>7.14</c:v>
                </c:pt>
                <c:pt idx="5">
                  <c:v>7.68</c:v>
                </c:pt>
                <c:pt idx="6">
                  <c:v>8.2900000000000009</c:v>
                </c:pt>
                <c:pt idx="7">
                  <c:v>8.9600000000000026</c:v>
                </c:pt>
                <c:pt idx="8">
                  <c:v>9.83</c:v>
                </c:pt>
                <c:pt idx="9">
                  <c:v>10.82</c:v>
                </c:pt>
                <c:pt idx="10">
                  <c:v>12.03</c:v>
                </c:pt>
                <c:pt idx="11">
                  <c:v>13.62</c:v>
                </c:pt>
                <c:pt idx="12">
                  <c:v>15.69</c:v>
                </c:pt>
                <c:pt idx="13">
                  <c:v>18.47</c:v>
                </c:pt>
                <c:pt idx="14">
                  <c:v>20.239999999999988</c:v>
                </c:pt>
                <c:pt idx="15">
                  <c:v>22.43</c:v>
                </c:pt>
                <c:pt idx="16">
                  <c:v>25.1</c:v>
                </c:pt>
                <c:pt idx="17">
                  <c:v>28.51</c:v>
                </c:pt>
                <c:pt idx="18">
                  <c:v>33.950000000000003</c:v>
                </c:pt>
                <c:pt idx="19">
                  <c:v>39.04</c:v>
                </c:pt>
                <c:pt idx="20">
                  <c:v>40.56</c:v>
                </c:pt>
                <c:pt idx="21">
                  <c:v>42.18</c:v>
                </c:pt>
                <c:pt idx="22">
                  <c:v>43.93</c:v>
                </c:pt>
                <c:pt idx="23">
                  <c:v>45.85</c:v>
                </c:pt>
                <c:pt idx="24">
                  <c:v>47.92</c:v>
                </c:pt>
                <c:pt idx="25">
                  <c:v>50.25</c:v>
                </c:pt>
                <c:pt idx="26">
                  <c:v>52.790000000000013</c:v>
                </c:pt>
                <c:pt idx="27">
                  <c:v>55.620000000000012</c:v>
                </c:pt>
                <c:pt idx="28">
                  <c:v>58.75</c:v>
                </c:pt>
                <c:pt idx="29">
                  <c:v>62.33</c:v>
                </c:pt>
              </c:numCache>
            </c:numRef>
          </c:yVal>
        </c:ser>
        <c:axId val="172970368"/>
        <c:axId val="172972672"/>
      </c:scatterChart>
      <c:valAx>
        <c:axId val="172970368"/>
        <c:scaling>
          <c:orientation val="minMax"/>
        </c:scaling>
        <c:axPos val="b"/>
        <c:title>
          <c:tx>
            <c:rich>
              <a:bodyPr/>
              <a:lstStyle/>
              <a:p>
                <a:pPr>
                  <a:defRPr/>
                </a:pPr>
                <a:r>
                  <a:rPr lang="ja-JP" altLang="en-US" sz="1400" b="0" dirty="0"/>
                  <a:t>印加</a:t>
                </a:r>
                <a:r>
                  <a:rPr lang="ja-JP" altLang="en-US" sz="1400" b="0" dirty="0" smtClean="0"/>
                  <a:t>電圧</a:t>
                </a:r>
                <a:r>
                  <a:rPr lang="en-US" altLang="ja-JP" sz="1400" b="0" dirty="0"/>
                  <a:t>(V)</a:t>
                </a:r>
                <a:endParaRPr lang="ja-JP" altLang="en-US" sz="1400" b="0" dirty="0"/>
              </a:p>
            </c:rich>
          </c:tx>
          <c:layout>
            <c:manualLayout>
              <c:xMode val="edge"/>
              <c:yMode val="edge"/>
              <c:x val="0.41777055993001005"/>
              <c:y val="0.91666666666666652"/>
            </c:manualLayout>
          </c:layout>
        </c:title>
        <c:numFmt formatCode="General" sourceLinked="1"/>
        <c:majorTickMark val="none"/>
        <c:tickLblPos val="nextTo"/>
        <c:crossAx val="172972672"/>
        <c:crossesAt val="0.1"/>
        <c:crossBetween val="midCat"/>
      </c:valAx>
      <c:valAx>
        <c:axId val="172972672"/>
        <c:scaling>
          <c:logBase val="10"/>
          <c:orientation val="minMax"/>
        </c:scaling>
        <c:axPos val="l"/>
        <c:majorGridlines/>
        <c:title>
          <c:tx>
            <c:rich>
              <a:bodyPr/>
              <a:lstStyle/>
              <a:p>
                <a:pPr>
                  <a:defRPr/>
                </a:pPr>
                <a:r>
                  <a:rPr lang="ja-JP" altLang="en-US" sz="1400" b="0" dirty="0" smtClean="0"/>
                  <a:t>もれ電流</a:t>
                </a:r>
                <a:r>
                  <a:rPr lang="en-US" altLang="ja-JP" sz="1400" b="0" dirty="0" smtClean="0"/>
                  <a:t>(</a:t>
                </a:r>
                <a:r>
                  <a:rPr lang="en-US" altLang="ja-JP" sz="1400" b="0" dirty="0" err="1" smtClean="0"/>
                  <a:t>nA</a:t>
                </a:r>
                <a:r>
                  <a:rPr lang="en-US" altLang="ja-JP" sz="1400" dirty="0" smtClean="0"/>
                  <a:t>)</a:t>
                </a:r>
                <a:endParaRPr lang="ja-JP" altLang="en-US" sz="1400" dirty="0"/>
              </a:p>
            </c:rich>
          </c:tx>
          <c:layout>
            <c:manualLayout>
              <c:xMode val="edge"/>
              <c:yMode val="edge"/>
              <c:x val="1.1111111111111125E-2"/>
              <c:y val="0.31508493729950809"/>
            </c:manualLayout>
          </c:layout>
        </c:title>
        <c:numFmt formatCode="General" sourceLinked="1"/>
        <c:majorTickMark val="in"/>
        <c:tickLblPos val="nextTo"/>
        <c:crossAx val="172970368"/>
        <c:crosses val="autoZero"/>
        <c:crossBetween val="midCat"/>
      </c:valAx>
    </c:plotArea>
    <c:legend>
      <c:legendPos val="r"/>
      <c:layout>
        <c:manualLayout>
          <c:xMode val="edge"/>
          <c:yMode val="edge"/>
          <c:x val="0.81166404199475051"/>
          <c:y val="0.5945329341483282"/>
          <c:w val="0.16055818022747159"/>
          <c:h val="0.15537984835228941"/>
        </c:manualLayout>
      </c:layout>
      <c:txPr>
        <a:bodyPr/>
        <a:lstStyle/>
        <a:p>
          <a:pPr>
            <a:defRPr sz="1400"/>
          </a:pPr>
          <a:endParaRPr lang="ja-JP"/>
        </a:p>
      </c:txPr>
    </c:legend>
    <c:plotVisOnly val="1"/>
  </c:chart>
  <c:spPr>
    <a:ln>
      <a:solidFill>
        <a:schemeClr val="tx1"/>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ltLang="ja-JP" sz="2200" dirty="0" smtClean="0"/>
              <a:t>100Gy</a:t>
            </a:r>
            <a:endParaRPr lang="en-US" altLang="en-US" sz="2200" dirty="0"/>
          </a:p>
        </c:rich>
      </c:tx>
      <c:layout/>
    </c:title>
    <c:plotArea>
      <c:layout>
        <c:manualLayout>
          <c:layoutTarget val="inner"/>
          <c:xMode val="edge"/>
          <c:yMode val="edge"/>
          <c:x val="0.12667585301837267"/>
          <c:y val="0.15553258967629163"/>
          <c:w val="0.70921741032371222"/>
          <c:h val="0.66047061825605469"/>
        </c:manualLayout>
      </c:layout>
      <c:scatterChart>
        <c:scatterStyle val="lineMarker"/>
        <c:ser>
          <c:idx val="0"/>
          <c:order val="0"/>
          <c:tx>
            <c:v>照射前</c:v>
          </c:tx>
          <c:spPr>
            <a:ln w="28575">
              <a:noFill/>
            </a:ln>
          </c:spPr>
          <c:marker>
            <c:symbol val="diamond"/>
            <c:size val="9"/>
          </c:marker>
          <c:xVal>
            <c:numRef>
              <c:f>'γ線損傷（もれ電流）'!$E$3:$E$31</c:f>
              <c:numCache>
                <c:formatCode>General</c:formatCode>
                <c:ptCount val="29"/>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426</c:v>
                </c:pt>
                <c:pt idx="20">
                  <c:v>427</c:v>
                </c:pt>
                <c:pt idx="21">
                  <c:v>428</c:v>
                </c:pt>
                <c:pt idx="22">
                  <c:v>429</c:v>
                </c:pt>
                <c:pt idx="23">
                  <c:v>430</c:v>
                </c:pt>
                <c:pt idx="24">
                  <c:v>431</c:v>
                </c:pt>
                <c:pt idx="25">
                  <c:v>432</c:v>
                </c:pt>
                <c:pt idx="26">
                  <c:v>433</c:v>
                </c:pt>
                <c:pt idx="27">
                  <c:v>434</c:v>
                </c:pt>
                <c:pt idx="28">
                  <c:v>435</c:v>
                </c:pt>
              </c:numCache>
            </c:numRef>
          </c:xVal>
          <c:yVal>
            <c:numRef>
              <c:f>'γ線損傷（もれ電流）'!$F$3:$F$31</c:f>
              <c:numCache>
                <c:formatCode>General</c:formatCode>
                <c:ptCount val="29"/>
                <c:pt idx="0">
                  <c:v>0.51</c:v>
                </c:pt>
                <c:pt idx="1">
                  <c:v>0.77000000000000302</c:v>
                </c:pt>
                <c:pt idx="2">
                  <c:v>1.9900000000000058</c:v>
                </c:pt>
                <c:pt idx="3">
                  <c:v>4.3</c:v>
                </c:pt>
                <c:pt idx="4">
                  <c:v>4.63</c:v>
                </c:pt>
                <c:pt idx="5">
                  <c:v>4.99</c:v>
                </c:pt>
                <c:pt idx="6">
                  <c:v>5.39</c:v>
                </c:pt>
                <c:pt idx="7">
                  <c:v>5.8599999999999985</c:v>
                </c:pt>
                <c:pt idx="8">
                  <c:v>6.42</c:v>
                </c:pt>
                <c:pt idx="9">
                  <c:v>7.1099999999999985</c:v>
                </c:pt>
                <c:pt idx="10">
                  <c:v>8.01</c:v>
                </c:pt>
                <c:pt idx="11">
                  <c:v>9.19</c:v>
                </c:pt>
                <c:pt idx="12">
                  <c:v>10.78</c:v>
                </c:pt>
                <c:pt idx="13">
                  <c:v>12.97</c:v>
                </c:pt>
                <c:pt idx="14">
                  <c:v>14.42</c:v>
                </c:pt>
                <c:pt idx="15">
                  <c:v>16.170000000000005</c:v>
                </c:pt>
                <c:pt idx="16">
                  <c:v>18.37</c:v>
                </c:pt>
                <c:pt idx="17">
                  <c:v>21.21</c:v>
                </c:pt>
                <c:pt idx="18">
                  <c:v>25.1</c:v>
                </c:pt>
                <c:pt idx="19">
                  <c:v>26.04</c:v>
                </c:pt>
                <c:pt idx="20">
                  <c:v>27.06</c:v>
                </c:pt>
                <c:pt idx="21">
                  <c:v>28.17</c:v>
                </c:pt>
                <c:pt idx="22">
                  <c:v>29.35</c:v>
                </c:pt>
                <c:pt idx="23">
                  <c:v>30.64</c:v>
                </c:pt>
                <c:pt idx="24">
                  <c:v>32.04</c:v>
                </c:pt>
                <c:pt idx="25">
                  <c:v>33.57</c:v>
                </c:pt>
                <c:pt idx="26">
                  <c:v>35.25</c:v>
                </c:pt>
                <c:pt idx="27">
                  <c:v>37.120000000000012</c:v>
                </c:pt>
                <c:pt idx="28">
                  <c:v>39.200000000000003</c:v>
                </c:pt>
              </c:numCache>
            </c:numRef>
          </c:yVal>
        </c:ser>
        <c:ser>
          <c:idx val="1"/>
          <c:order val="1"/>
          <c:tx>
            <c:v>照射後</c:v>
          </c:tx>
          <c:spPr>
            <a:ln w="28575">
              <a:noFill/>
            </a:ln>
          </c:spPr>
          <c:marker>
            <c:symbol val="circle"/>
            <c:size val="8"/>
            <c:spPr>
              <a:solidFill>
                <a:schemeClr val="accent2">
                  <a:lumMod val="75000"/>
                </a:schemeClr>
              </a:solidFill>
              <a:ln>
                <a:noFill/>
              </a:ln>
            </c:spPr>
          </c:marker>
          <c:xVal>
            <c:numRef>
              <c:f>'γ線損傷（もれ電流）'!$E$3:$E$31</c:f>
              <c:numCache>
                <c:formatCode>General</c:formatCode>
                <c:ptCount val="29"/>
                <c:pt idx="0">
                  <c:v>50</c:v>
                </c:pt>
                <c:pt idx="1">
                  <c:v>100</c:v>
                </c:pt>
                <c:pt idx="2">
                  <c:v>200</c:v>
                </c:pt>
                <c:pt idx="3">
                  <c:v>300</c:v>
                </c:pt>
                <c:pt idx="4">
                  <c:v>310</c:v>
                </c:pt>
                <c:pt idx="5">
                  <c:v>320</c:v>
                </c:pt>
                <c:pt idx="6">
                  <c:v>330</c:v>
                </c:pt>
                <c:pt idx="7">
                  <c:v>340</c:v>
                </c:pt>
                <c:pt idx="8">
                  <c:v>350</c:v>
                </c:pt>
                <c:pt idx="9">
                  <c:v>360</c:v>
                </c:pt>
                <c:pt idx="10">
                  <c:v>370</c:v>
                </c:pt>
                <c:pt idx="11">
                  <c:v>380</c:v>
                </c:pt>
                <c:pt idx="12">
                  <c:v>390</c:v>
                </c:pt>
                <c:pt idx="13">
                  <c:v>400</c:v>
                </c:pt>
                <c:pt idx="14">
                  <c:v>405</c:v>
                </c:pt>
                <c:pt idx="15">
                  <c:v>410</c:v>
                </c:pt>
                <c:pt idx="16">
                  <c:v>415</c:v>
                </c:pt>
                <c:pt idx="17">
                  <c:v>420</c:v>
                </c:pt>
                <c:pt idx="18">
                  <c:v>425</c:v>
                </c:pt>
                <c:pt idx="19">
                  <c:v>426</c:v>
                </c:pt>
                <c:pt idx="20">
                  <c:v>427</c:v>
                </c:pt>
                <c:pt idx="21">
                  <c:v>428</c:v>
                </c:pt>
                <c:pt idx="22">
                  <c:v>429</c:v>
                </c:pt>
                <c:pt idx="23">
                  <c:v>430</c:v>
                </c:pt>
                <c:pt idx="24">
                  <c:v>431</c:v>
                </c:pt>
                <c:pt idx="25">
                  <c:v>432</c:v>
                </c:pt>
                <c:pt idx="26">
                  <c:v>433</c:v>
                </c:pt>
                <c:pt idx="27">
                  <c:v>434</c:v>
                </c:pt>
                <c:pt idx="28">
                  <c:v>435</c:v>
                </c:pt>
              </c:numCache>
            </c:numRef>
          </c:xVal>
          <c:yVal>
            <c:numRef>
              <c:f>'γ線損傷（もれ電流）'!$G$3:$G$31</c:f>
              <c:numCache>
                <c:formatCode>General</c:formatCode>
                <c:ptCount val="29"/>
                <c:pt idx="0">
                  <c:v>4.25</c:v>
                </c:pt>
                <c:pt idx="1">
                  <c:v>5.05</c:v>
                </c:pt>
                <c:pt idx="2">
                  <c:v>7.1599999999999975</c:v>
                </c:pt>
                <c:pt idx="3">
                  <c:v>11.57</c:v>
                </c:pt>
                <c:pt idx="4">
                  <c:v>12.25</c:v>
                </c:pt>
                <c:pt idx="5">
                  <c:v>14.2</c:v>
                </c:pt>
                <c:pt idx="6">
                  <c:v>17.350000000000001</c:v>
                </c:pt>
                <c:pt idx="7">
                  <c:v>21.830000000000005</c:v>
                </c:pt>
                <c:pt idx="8">
                  <c:v>26.330000000000005</c:v>
                </c:pt>
                <c:pt idx="9">
                  <c:v>29.85</c:v>
                </c:pt>
                <c:pt idx="10">
                  <c:v>33.25</c:v>
                </c:pt>
                <c:pt idx="11">
                  <c:v>37.020000000000003</c:v>
                </c:pt>
                <c:pt idx="12">
                  <c:v>41.620000000000012</c:v>
                </c:pt>
                <c:pt idx="13">
                  <c:v>47</c:v>
                </c:pt>
                <c:pt idx="14">
                  <c:v>50.36</c:v>
                </c:pt>
                <c:pt idx="15">
                  <c:v>54.33</c:v>
                </c:pt>
                <c:pt idx="16">
                  <c:v>59.48</c:v>
                </c:pt>
                <c:pt idx="17">
                  <c:v>65.52</c:v>
                </c:pt>
                <c:pt idx="18">
                  <c:v>72.73</c:v>
                </c:pt>
                <c:pt idx="19">
                  <c:v>74.430000000000007</c:v>
                </c:pt>
                <c:pt idx="20">
                  <c:v>76.430000000000007</c:v>
                </c:pt>
                <c:pt idx="21">
                  <c:v>77.930000000000007</c:v>
                </c:pt>
                <c:pt idx="22">
                  <c:v>80.36999999999999</c:v>
                </c:pt>
                <c:pt idx="23">
                  <c:v>82.55</c:v>
                </c:pt>
                <c:pt idx="24">
                  <c:v>84.84</c:v>
                </c:pt>
                <c:pt idx="25">
                  <c:v>86.649999999999991</c:v>
                </c:pt>
                <c:pt idx="26">
                  <c:v>89.83</c:v>
                </c:pt>
                <c:pt idx="27">
                  <c:v>92.940000000000026</c:v>
                </c:pt>
                <c:pt idx="28">
                  <c:v>95.669999999999987</c:v>
                </c:pt>
              </c:numCache>
            </c:numRef>
          </c:yVal>
        </c:ser>
        <c:axId val="172989440"/>
        <c:axId val="173004288"/>
      </c:scatterChart>
      <c:valAx>
        <c:axId val="172989440"/>
        <c:scaling>
          <c:orientation val="minMax"/>
        </c:scaling>
        <c:axPos val="b"/>
        <c:title>
          <c:tx>
            <c:rich>
              <a:bodyPr/>
              <a:lstStyle/>
              <a:p>
                <a:pPr>
                  <a:defRPr/>
                </a:pPr>
                <a:r>
                  <a:rPr lang="ja-JP" altLang="en-US" sz="1400" b="0" dirty="0"/>
                  <a:t>印加</a:t>
                </a:r>
                <a:r>
                  <a:rPr lang="ja-JP" altLang="en-US" sz="1400" b="0" dirty="0" smtClean="0"/>
                  <a:t>電圧</a:t>
                </a:r>
                <a:r>
                  <a:rPr lang="en-US" altLang="ja-JP" sz="1400" b="0" dirty="0"/>
                  <a:t>(V) </a:t>
                </a:r>
                <a:endParaRPr lang="ja-JP" altLang="en-US" sz="1400" b="0" dirty="0"/>
              </a:p>
            </c:rich>
          </c:tx>
          <c:layout>
            <c:manualLayout>
              <c:xMode val="edge"/>
              <c:yMode val="edge"/>
              <c:x val="0.41221500437445491"/>
              <c:y val="0.91666666666666652"/>
            </c:manualLayout>
          </c:layout>
        </c:title>
        <c:numFmt formatCode="General" sourceLinked="1"/>
        <c:majorTickMark val="none"/>
        <c:tickLblPos val="nextTo"/>
        <c:crossAx val="173004288"/>
        <c:crossesAt val="0.1"/>
        <c:crossBetween val="midCat"/>
      </c:valAx>
      <c:valAx>
        <c:axId val="173004288"/>
        <c:scaling>
          <c:logBase val="10"/>
          <c:orientation val="minMax"/>
        </c:scaling>
        <c:axPos val="l"/>
        <c:majorGridlines/>
        <c:title>
          <c:tx>
            <c:rich>
              <a:bodyPr/>
              <a:lstStyle/>
              <a:p>
                <a:pPr>
                  <a:defRPr/>
                </a:pPr>
                <a:r>
                  <a:rPr lang="ja-JP" altLang="en-US" sz="1400" b="0" dirty="0"/>
                  <a:t>もれ電流</a:t>
                </a:r>
                <a:r>
                  <a:rPr lang="en-US" altLang="ja-JP" sz="1400" b="0" dirty="0"/>
                  <a:t>(nA</a:t>
                </a:r>
                <a:r>
                  <a:rPr lang="en-US" altLang="ja-JP" dirty="0"/>
                  <a:t>)</a:t>
                </a:r>
                <a:endParaRPr lang="ja-JP" altLang="en-US" dirty="0"/>
              </a:p>
            </c:rich>
          </c:tx>
          <c:layout>
            <c:manualLayout>
              <c:xMode val="edge"/>
              <c:yMode val="edge"/>
              <c:x val="1.9444444444444445E-2"/>
              <c:y val="0.33360345581802281"/>
            </c:manualLayout>
          </c:layout>
        </c:title>
        <c:numFmt formatCode="General" sourceLinked="1"/>
        <c:majorTickMark val="none"/>
        <c:tickLblPos val="nextTo"/>
        <c:crossAx val="172989440"/>
        <c:crosses val="autoZero"/>
        <c:crossBetween val="midCat"/>
      </c:valAx>
    </c:plotArea>
    <c:legend>
      <c:legendPos val="r"/>
      <c:layout>
        <c:manualLayout>
          <c:xMode val="edge"/>
          <c:yMode val="edge"/>
          <c:x val="0.81721959755030615"/>
          <c:y val="0.5945329341483282"/>
          <c:w val="0.18278040244969382"/>
          <c:h val="0.15537984835228941"/>
        </c:manualLayout>
      </c:layout>
      <c:txPr>
        <a:bodyPr/>
        <a:lstStyle/>
        <a:p>
          <a:pPr>
            <a:defRPr sz="1400"/>
          </a:pPr>
          <a:endParaRPr lang="ja-JP"/>
        </a:p>
      </c:txPr>
    </c:legend>
    <c:plotVisOnly val="1"/>
  </c:chart>
  <c:spPr>
    <a:ln>
      <a:solidFill>
        <a:schemeClr val="tx1"/>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200" dirty="0" smtClean="0"/>
              <a:t>100Gy</a:t>
            </a:r>
            <a:endParaRPr lang="ja-JP" altLang="en-US" sz="2200" dirty="0"/>
          </a:p>
        </c:rich>
      </c:tx>
      <c:layout/>
    </c:title>
    <c:plotArea>
      <c:layout>
        <c:manualLayout>
          <c:layoutTarget val="inner"/>
          <c:xMode val="edge"/>
          <c:yMode val="edge"/>
          <c:x val="0.12584251968503937"/>
          <c:y val="0.16016221930592006"/>
          <c:w val="0.7100507436570429"/>
          <c:h val="0.65172061825605598"/>
        </c:manualLayout>
      </c:layout>
      <c:scatterChart>
        <c:scatterStyle val="lineMarker"/>
        <c:ser>
          <c:idx val="0"/>
          <c:order val="0"/>
          <c:tx>
            <c:v>照射前</c:v>
          </c:tx>
          <c:spPr>
            <a:ln w="28575">
              <a:noFill/>
            </a:ln>
          </c:spPr>
          <c:marker>
            <c:symbol val="circle"/>
            <c:size val="9"/>
          </c:marker>
          <c:xVal>
            <c:numRef>
              <c:f>QE×Gain!$O$3:$O$7</c:f>
              <c:numCache>
                <c:formatCode>General</c:formatCode>
                <c:ptCount val="5"/>
                <c:pt idx="0">
                  <c:v>400</c:v>
                </c:pt>
                <c:pt idx="1">
                  <c:v>410</c:v>
                </c:pt>
                <c:pt idx="2">
                  <c:v>420</c:v>
                </c:pt>
                <c:pt idx="3">
                  <c:v>430</c:v>
                </c:pt>
                <c:pt idx="4">
                  <c:v>440</c:v>
                </c:pt>
              </c:numCache>
            </c:numRef>
          </c:xVal>
          <c:yVal>
            <c:numRef>
              <c:f>QE×Gain!$P$3:$P$7</c:f>
              <c:numCache>
                <c:formatCode>General</c:formatCode>
                <c:ptCount val="5"/>
                <c:pt idx="0">
                  <c:v>28.93</c:v>
                </c:pt>
                <c:pt idx="1">
                  <c:v>37.620000000000012</c:v>
                </c:pt>
                <c:pt idx="2">
                  <c:v>53.21</c:v>
                </c:pt>
                <c:pt idx="3">
                  <c:v>78.930000000000007</c:v>
                </c:pt>
                <c:pt idx="4">
                  <c:v>127.74000000000002</c:v>
                </c:pt>
              </c:numCache>
            </c:numRef>
          </c:yVal>
        </c:ser>
        <c:ser>
          <c:idx val="1"/>
          <c:order val="1"/>
          <c:tx>
            <c:v>照射後</c:v>
          </c:tx>
          <c:spPr>
            <a:ln w="28575">
              <a:noFill/>
            </a:ln>
          </c:spPr>
          <c:marker>
            <c:symbol val="square"/>
            <c:size val="8"/>
            <c:spPr>
              <a:solidFill>
                <a:schemeClr val="accent2">
                  <a:lumMod val="75000"/>
                </a:schemeClr>
              </a:solidFill>
              <a:ln>
                <a:noFill/>
              </a:ln>
            </c:spPr>
          </c:marker>
          <c:xVal>
            <c:numRef>
              <c:f>QE×Gain!$O$3:$O$7</c:f>
              <c:numCache>
                <c:formatCode>General</c:formatCode>
                <c:ptCount val="5"/>
                <c:pt idx="0">
                  <c:v>400</c:v>
                </c:pt>
                <c:pt idx="1">
                  <c:v>410</c:v>
                </c:pt>
                <c:pt idx="2">
                  <c:v>420</c:v>
                </c:pt>
                <c:pt idx="3">
                  <c:v>430</c:v>
                </c:pt>
                <c:pt idx="4">
                  <c:v>440</c:v>
                </c:pt>
              </c:numCache>
            </c:numRef>
          </c:xVal>
          <c:yVal>
            <c:numRef>
              <c:f>QE×Gain!$Q$3:$Q$7</c:f>
              <c:numCache>
                <c:formatCode>General</c:formatCode>
                <c:ptCount val="5"/>
                <c:pt idx="0">
                  <c:v>27.95</c:v>
                </c:pt>
                <c:pt idx="1">
                  <c:v>37.050000000000004</c:v>
                </c:pt>
                <c:pt idx="2">
                  <c:v>51.82</c:v>
                </c:pt>
                <c:pt idx="3">
                  <c:v>76.59</c:v>
                </c:pt>
                <c:pt idx="4">
                  <c:v>122.39</c:v>
                </c:pt>
              </c:numCache>
            </c:numRef>
          </c:yVal>
        </c:ser>
        <c:axId val="173328640"/>
        <c:axId val="173331200"/>
      </c:scatterChart>
      <c:valAx>
        <c:axId val="173328640"/>
        <c:scaling>
          <c:orientation val="minMax"/>
        </c:scaling>
        <c:axPos val="b"/>
        <c:title>
          <c:tx>
            <c:rich>
              <a:bodyPr/>
              <a:lstStyle/>
              <a:p>
                <a:pPr>
                  <a:defRPr/>
                </a:pPr>
                <a:r>
                  <a:rPr lang="ja-JP" altLang="en-US" sz="1400" b="0" dirty="0" smtClean="0"/>
                  <a:t>印加電圧</a:t>
                </a:r>
                <a:r>
                  <a:rPr lang="en-US" altLang="ja-JP" sz="1400" b="0" dirty="0" smtClean="0"/>
                  <a:t>(</a:t>
                </a:r>
                <a:r>
                  <a:rPr lang="en-US" altLang="ja-JP" sz="1400" b="0" dirty="0"/>
                  <a:t>V)</a:t>
                </a:r>
                <a:endParaRPr lang="ja-JP" altLang="en-US" sz="1400" b="0" dirty="0"/>
              </a:p>
            </c:rich>
          </c:tx>
          <c:layout>
            <c:manualLayout>
              <c:xMode val="edge"/>
              <c:yMode val="edge"/>
              <c:x val="0.42765944881889761"/>
              <c:y val="0.91717592592592556"/>
            </c:manualLayout>
          </c:layout>
        </c:title>
        <c:numFmt formatCode="General" sourceLinked="1"/>
        <c:majorTickMark val="none"/>
        <c:tickLblPos val="nextTo"/>
        <c:crossAx val="173331200"/>
        <c:crosses val="autoZero"/>
        <c:crossBetween val="midCat"/>
      </c:valAx>
      <c:valAx>
        <c:axId val="173331200"/>
        <c:scaling>
          <c:orientation val="minMax"/>
        </c:scaling>
        <c:axPos val="l"/>
        <c:majorGridlines/>
        <c:title>
          <c:tx>
            <c:rich>
              <a:bodyPr/>
              <a:lstStyle/>
              <a:p>
                <a:pPr>
                  <a:defRPr/>
                </a:pPr>
                <a:r>
                  <a:rPr lang="en-US" altLang="ja-JP" sz="1400" b="0" dirty="0"/>
                  <a:t>I's/Is</a:t>
                </a:r>
                <a:endParaRPr lang="ja-JP" altLang="en-US" sz="1400" b="0" dirty="0"/>
              </a:p>
            </c:rich>
          </c:tx>
          <c:layout>
            <c:manualLayout>
              <c:xMode val="edge"/>
              <c:yMode val="edge"/>
              <c:x val="1.6666666666666701E-2"/>
              <c:y val="0.44104549431321083"/>
            </c:manualLayout>
          </c:layout>
        </c:title>
        <c:numFmt formatCode="General" sourceLinked="1"/>
        <c:majorTickMark val="none"/>
        <c:tickLblPos val="nextTo"/>
        <c:crossAx val="173328640"/>
        <c:crosses val="autoZero"/>
        <c:crossBetween val="midCat"/>
      </c:valAx>
    </c:plotArea>
    <c:legend>
      <c:legendPos val="r"/>
      <c:layout>
        <c:manualLayout>
          <c:xMode val="edge"/>
          <c:yMode val="edge"/>
          <c:x val="0.82855424321959781"/>
          <c:y val="0.63070668299728228"/>
          <c:w val="0.17144575678040247"/>
          <c:h val="0.18146696437523208"/>
        </c:manualLayout>
      </c:layout>
      <c:txPr>
        <a:bodyPr/>
        <a:lstStyle/>
        <a:p>
          <a:pPr>
            <a:defRPr sz="1400"/>
          </a:pPr>
          <a:endParaRPr lang="ja-JP"/>
        </a:p>
      </c:txPr>
    </c:legend>
    <c:plotVisOnly val="1"/>
  </c:chart>
  <c:spPr>
    <a:ln>
      <a:solidFill>
        <a:schemeClr val="tx1"/>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4983" cy="34012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7293" y="0"/>
            <a:ext cx="4304983" cy="340122"/>
          </a:xfrm>
          <a:prstGeom prst="rect">
            <a:avLst/>
          </a:prstGeom>
        </p:spPr>
        <p:txBody>
          <a:bodyPr vert="horz" lIns="91440" tIns="45720" rIns="91440" bIns="45720" rtlCol="0"/>
          <a:lstStyle>
            <a:lvl1pPr algn="r">
              <a:defRPr sz="1200"/>
            </a:lvl1pPr>
          </a:lstStyle>
          <a:p>
            <a:fld id="{98C41185-9E31-4BB5-9B50-66EDB6DB6550}" type="datetimeFigureOut">
              <a:rPr kumimoji="1" lang="ja-JP" altLang="en-US" smtClean="0"/>
              <a:pPr/>
              <a:t>2011/3/7</a:t>
            </a:fld>
            <a:endParaRPr kumimoji="1" lang="ja-JP" altLang="en-US"/>
          </a:p>
        </p:txBody>
      </p:sp>
      <p:sp>
        <p:nvSpPr>
          <p:cNvPr id="4" name="フッター プレースホルダ 3"/>
          <p:cNvSpPr>
            <a:spLocks noGrp="1"/>
          </p:cNvSpPr>
          <p:nvPr>
            <p:ph type="ftr" sz="quarter" idx="2"/>
          </p:nvPr>
        </p:nvSpPr>
        <p:spPr>
          <a:xfrm>
            <a:off x="0" y="6461136"/>
            <a:ext cx="4304983" cy="34012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7293" y="6461136"/>
            <a:ext cx="4304983" cy="340122"/>
          </a:xfrm>
          <a:prstGeom prst="rect">
            <a:avLst/>
          </a:prstGeom>
        </p:spPr>
        <p:txBody>
          <a:bodyPr vert="horz" lIns="91440" tIns="45720" rIns="91440" bIns="45720" rtlCol="0" anchor="b"/>
          <a:lstStyle>
            <a:lvl1pPr algn="r">
              <a:defRPr sz="1200"/>
            </a:lvl1pPr>
          </a:lstStyle>
          <a:p>
            <a:fld id="{8956D4CF-28C6-4697-A707-F4A7D6FD3A1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4983" cy="34012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627293" y="0"/>
            <a:ext cx="4304983" cy="340122"/>
          </a:xfrm>
          <a:prstGeom prst="rect">
            <a:avLst/>
          </a:prstGeom>
        </p:spPr>
        <p:txBody>
          <a:bodyPr vert="horz" lIns="91440" tIns="45720" rIns="91440" bIns="45720" rtlCol="0"/>
          <a:lstStyle>
            <a:lvl1pPr algn="r">
              <a:defRPr sz="1200"/>
            </a:lvl1pPr>
          </a:lstStyle>
          <a:p>
            <a:fld id="{72F4B1F0-AA2D-4BC3-A4AE-72BCF7397218}" type="datetimeFigureOut">
              <a:rPr kumimoji="1" lang="ja-JP" altLang="en-US" smtClean="0"/>
              <a:pPr/>
              <a:t>2011/3/7</a:t>
            </a:fld>
            <a:endParaRPr kumimoji="1" lang="ja-JP" altLang="en-US" dirty="0"/>
          </a:p>
        </p:txBody>
      </p:sp>
      <p:sp>
        <p:nvSpPr>
          <p:cNvPr id="4" name="スライド イメージ プレースホルダ 3"/>
          <p:cNvSpPr>
            <a:spLocks noGrp="1" noRot="1" noChangeAspect="1"/>
          </p:cNvSpPr>
          <p:nvPr>
            <p:ph type="sldImg" idx="2"/>
          </p:nvPr>
        </p:nvSpPr>
        <p:spPr>
          <a:xfrm>
            <a:off x="3267075" y="509588"/>
            <a:ext cx="3400425" cy="2551112"/>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93458" y="3231158"/>
            <a:ext cx="7947660" cy="306109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461136"/>
            <a:ext cx="4304983" cy="34012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627293" y="6461136"/>
            <a:ext cx="4304983" cy="340122"/>
          </a:xfrm>
          <a:prstGeom prst="rect">
            <a:avLst/>
          </a:prstGeom>
        </p:spPr>
        <p:txBody>
          <a:bodyPr vert="horz" lIns="91440" tIns="45720" rIns="91440" bIns="45720" rtlCol="0" anchor="b"/>
          <a:lstStyle>
            <a:lvl1pPr algn="r">
              <a:defRPr sz="1200"/>
            </a:lvl1pPr>
          </a:lstStyle>
          <a:p>
            <a:fld id="{94EA602C-4032-44B5-9AA7-4FF0234B3188}"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3</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20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23</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24</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27</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29</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30</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31</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37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A35334B-ED22-480E-8F67-A8ECD9238F1B}" type="slidenum">
              <a:rPr kumimoji="1" lang="ja-JP" altLang="en-US" smtClean="0"/>
              <a:pPr/>
              <a:t>38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39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4</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A35334B-ED22-480E-8F67-A8ECD9238F1B}" type="slidenum">
              <a:rPr kumimoji="1" lang="ja-JP" altLang="en-US" smtClean="0"/>
              <a:pPr/>
              <a:t>40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6AFDE7B-2E92-4BAB-A756-56BFAC1D4A9D}" type="slidenum">
              <a:rPr kumimoji="1" lang="ja-JP" altLang="en-US" smtClean="0"/>
              <a:pPr/>
              <a:t>41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抑制するために</a:t>
            </a:r>
            <a:r>
              <a:rPr kumimoji="1" lang="en-US" altLang="ja-JP" dirty="0" smtClean="0"/>
              <a:t>Belle</a:t>
            </a:r>
            <a:r>
              <a:rPr kumimoji="1" lang="ja-JP" altLang="en-US" dirty="0" smtClean="0"/>
              <a:t>測定器の性能改良が検討されており、既存の測定器を大幅に改良したものを</a:t>
            </a:r>
            <a:r>
              <a:rPr kumimoji="1" lang="en-US" altLang="ja-JP" dirty="0" err="1" smtClean="0"/>
              <a:t>BelleII</a:t>
            </a:r>
            <a:r>
              <a:rPr kumimoji="1" lang="ja-JP" altLang="en-US" dirty="0" smtClean="0"/>
              <a:t>測定器。</a:t>
            </a:r>
            <a:endParaRPr kumimoji="1" lang="en-US" altLang="ja-JP" dirty="0" smtClean="0"/>
          </a:p>
          <a:p>
            <a:r>
              <a:rPr kumimoji="1" lang="ja-JP" altLang="en-US" dirty="0" smtClean="0"/>
              <a:t>内側から</a:t>
            </a:r>
            <a:r>
              <a:rPr kumimoji="1" lang="en-US" altLang="ja-JP" dirty="0" smtClean="0"/>
              <a:t>PXD.SVD,CDC,PID,ECL,KLM</a:t>
            </a:r>
            <a:r>
              <a:rPr kumimoji="1" lang="ja-JP" altLang="en-US" dirty="0" smtClean="0"/>
              <a:t>の順に配置されている。</a:t>
            </a:r>
            <a:endParaRPr kumimoji="1" lang="en-US" altLang="ja-JP" dirty="0" smtClean="0"/>
          </a:p>
          <a:p>
            <a:r>
              <a:rPr kumimoji="1" lang="ja-JP" altLang="en-US" dirty="0" smtClean="0"/>
              <a:t>研究テーマとしてカロリメーターを扱うので、</a:t>
            </a:r>
            <a:r>
              <a:rPr kumimoji="1" lang="en-US" altLang="ja-JP" dirty="0" smtClean="0"/>
              <a:t>ECL</a:t>
            </a:r>
            <a:r>
              <a:rPr kumimoji="1" lang="ja-JP" altLang="en-US" dirty="0" smtClean="0"/>
              <a:t>について後に詳しく述べる。</a:t>
            </a:r>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5</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9</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10</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11</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12</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13</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EA602C-4032-44B5-9AA7-4FF0234B3188}" type="slidenum">
              <a:rPr kumimoji="1" lang="ja-JP" altLang="en-US" smtClean="0"/>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F5CEE8F-FFF0-412A-88F7-8FD76EED73BB}" type="datetime1">
              <a:rPr kumimoji="1" lang="ja-JP" altLang="en-US" smtClean="0"/>
              <a:pPr/>
              <a:t>2011/3/7</a:t>
            </a:fld>
            <a:endParaRPr kumimoji="1" lang="ja-JP" altLang="en-US" dirty="0"/>
          </a:p>
        </p:txBody>
      </p:sp>
      <p:sp>
        <p:nvSpPr>
          <p:cNvPr id="17" name="フッター プレースホル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dirty="0"/>
          </a:p>
        </p:txBody>
      </p:sp>
      <p:sp>
        <p:nvSpPr>
          <p:cNvPr id="29" name="スライド番号プレースホルダ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EDEABA-FC9A-4B6F-A80E-3B366AAA91EE}"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C94B60F-2AEC-4E3C-8D11-0B3F6BD0CCE9}" type="datetime1">
              <a:rPr kumimoji="1" lang="ja-JP" altLang="en-US" smtClean="0"/>
              <a:pPr/>
              <a:t>2011/3/7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EEDEABA-FC9A-4B6F-A80E-3B366AAA91EE}"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6553200" y="6248402"/>
            <a:ext cx="2209800" cy="365125"/>
          </a:xfrm>
        </p:spPr>
        <p:txBody>
          <a:bodyPr/>
          <a:lstStyle/>
          <a:p>
            <a:fld id="{B1643E34-46DF-44AC-AAA3-7120AC232ADD}" type="datetime1">
              <a:rPr kumimoji="1" lang="ja-JP" altLang="en-US" smtClean="0"/>
              <a:pPr/>
              <a:t>2011/3/7</a:t>
            </a:fld>
            <a:endParaRPr kumimoji="1" lang="ja-JP" altLang="en-US" dirty="0"/>
          </a:p>
        </p:txBody>
      </p:sp>
      <p:sp>
        <p:nvSpPr>
          <p:cNvPr id="5" name="フッター プレースホルダ 4"/>
          <p:cNvSpPr>
            <a:spLocks noGrp="1"/>
          </p:cNvSpPr>
          <p:nvPr>
            <p:ph type="ftr" sz="quarter" idx="11"/>
          </p:nvPr>
        </p:nvSpPr>
        <p:spPr>
          <a:xfrm>
            <a:off x="457201" y="6248207"/>
            <a:ext cx="5573483" cy="365125"/>
          </a:xfrm>
        </p:spPr>
        <p:txBody>
          <a:bodyPr/>
          <a:lstStyle/>
          <a:p>
            <a:endParaRPr kumimoji="1" lang="ja-JP" altLang="en-US" dirty="0"/>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スライド番号プレースホルダ 5"/>
          <p:cNvSpPr>
            <a:spLocks noGrp="1"/>
          </p:cNvSpPr>
          <p:nvPr>
            <p:ph type="sldNum" sz="quarter" idx="12"/>
          </p:nvPr>
        </p:nvSpPr>
        <p:spPr>
          <a:xfrm rot="5400000">
            <a:off x="5989638" y="144462"/>
            <a:ext cx="533400" cy="244476"/>
          </a:xfrm>
        </p:spPr>
        <p:txBody>
          <a:bodyPr/>
          <a:lstStyle/>
          <a:p>
            <a:fld id="{3EEDEABA-FC9A-4B6F-A80E-3B366AAA91EE}"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2D61C475-2D72-4C18-8439-C63AEB859E2F}" type="datetime1">
              <a:rPr kumimoji="1" lang="ja-JP" altLang="en-US" smtClean="0"/>
              <a:pPr/>
              <a:t>2011/3/7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a:solidFill>
                  <a:srgbClr val="FFFFFF"/>
                </a:solidFill>
              </a:defRPr>
            </a:lvl1pPr>
          </a:lstStyle>
          <a:p>
            <a:fld id="{3EEDEABA-FC9A-4B6F-A80E-3B366AAA91EE}" type="slidenum">
              <a:rPr kumimoji="1" lang="ja-JP" altLang="en-US" smtClean="0"/>
              <a:pPr/>
              <a:t>&lt;#&gt;</a:t>
            </a:fld>
            <a:endParaRPr kumimoji="1" lang="ja-JP" altLang="en-US" dirty="0"/>
          </a:p>
        </p:txBody>
      </p:sp>
      <p:sp>
        <p:nvSpPr>
          <p:cNvPr id="8" name="コンテンツ プレースホルダ 7"/>
          <p:cNvSpPr>
            <a:spLocks noGrp="1"/>
          </p:cNvSpPr>
          <p:nvPr>
            <p:ph sz="quarter" idx="1"/>
          </p:nvPr>
        </p:nvSpPr>
        <p:spPr>
          <a:xfrm>
            <a:off x="612648" y="1600200"/>
            <a:ext cx="8153400" cy="44958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917F80D2-F3F2-4928-AF27-170B4545A03E}" type="datetime1">
              <a:rPr kumimoji="1" lang="ja-JP" altLang="en-US" smtClean="0"/>
              <a:pPr/>
              <a:t>2011/3/7</a:t>
            </a:fld>
            <a:endParaRPr kumimoji="1" lang="ja-JP" altLang="en-US" dirty="0"/>
          </a:p>
        </p:txBody>
      </p:sp>
      <p:sp>
        <p:nvSpPr>
          <p:cNvPr id="13" name="スライド番号プレースホル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EDEABA-FC9A-4B6F-A80E-3B366AAA91EE}" type="slidenum">
              <a:rPr kumimoji="1" lang="ja-JP" altLang="en-US" smtClean="0"/>
              <a:pPr/>
              <a:t>&lt;#&gt;</a:t>
            </a:fld>
            <a:endParaRPr kumimoji="1" lang="ja-JP" altLang="en-US" dirty="0"/>
          </a:p>
        </p:txBody>
      </p:sp>
      <p:sp>
        <p:nvSpPr>
          <p:cNvPr id="14" name="フッター プレースホルダ 13"/>
          <p:cNvSpPr>
            <a:spLocks noGrp="1"/>
          </p:cNvSpPr>
          <p:nvPr>
            <p:ph type="ftr" sz="quarter" idx="12"/>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9" name="コンテンツ プレースホルダ 8"/>
          <p:cNvSpPr>
            <a:spLocks noGrp="1"/>
          </p:cNvSpPr>
          <p:nvPr>
            <p:ph sz="quarter" idx="1"/>
          </p:nvPr>
        </p:nvSpPr>
        <p:spPr>
          <a:xfrm>
            <a:off x="609600"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844901"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 7"/>
          <p:cNvSpPr>
            <a:spLocks noGrp="1"/>
          </p:cNvSpPr>
          <p:nvPr>
            <p:ph type="dt" sz="half" idx="15"/>
          </p:nvPr>
        </p:nvSpPr>
        <p:spPr/>
        <p:txBody>
          <a:bodyPr rtlCol="0"/>
          <a:lstStyle/>
          <a:p>
            <a:fld id="{92D1BFBB-9B07-44C1-97FE-943462E0D955}" type="datetime1">
              <a:rPr kumimoji="1" lang="ja-JP" altLang="en-US" smtClean="0"/>
              <a:pPr/>
              <a:t>2011/3/7</a:t>
            </a:fld>
            <a:endParaRPr kumimoji="1" lang="ja-JP" altLang="en-US" dirty="0"/>
          </a:p>
        </p:txBody>
      </p:sp>
      <p:sp>
        <p:nvSpPr>
          <p:cNvPr id="10" name="スライド番号プレースホルダ 9"/>
          <p:cNvSpPr>
            <a:spLocks noGrp="1"/>
          </p:cNvSpPr>
          <p:nvPr>
            <p:ph type="sldNum" sz="quarter" idx="16"/>
          </p:nvPr>
        </p:nvSpPr>
        <p:spPr/>
        <p:txBody>
          <a:bodyPr rtlCol="0"/>
          <a:lstStyle/>
          <a:p>
            <a:fld id="{3EEDEABA-FC9A-4B6F-A80E-3B366AAA91EE}" type="slidenum">
              <a:rPr kumimoji="1" lang="ja-JP" altLang="en-US" smtClean="0"/>
              <a:pPr/>
              <a:t>&lt;#&gt;</a:t>
            </a:fld>
            <a:endParaRPr kumimoji="1" lang="ja-JP" altLang="en-US" dirty="0"/>
          </a:p>
        </p:txBody>
      </p:sp>
      <p:sp>
        <p:nvSpPr>
          <p:cNvPr id="12" name="フッター プレースホルダ 11"/>
          <p:cNvSpPr>
            <a:spLocks noGrp="1"/>
          </p:cNvSpPr>
          <p:nvPr>
            <p:ph type="ftr" sz="quarter" idx="17"/>
          </p:nvPr>
        </p:nvSpPr>
        <p:spPr/>
        <p:txBody>
          <a:bodyPr rtlCol="0"/>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 タイトルの書式設定</a:t>
            </a:r>
            <a:endParaRPr kumimoji="0" lang="en-US"/>
          </a:p>
        </p:txBody>
      </p:sp>
      <p:sp>
        <p:nvSpPr>
          <p:cNvPr id="11" name="コンテンツ プレースホルダ 10"/>
          <p:cNvSpPr>
            <a:spLocks noGrp="1"/>
          </p:cNvSpPr>
          <p:nvPr>
            <p:ph sz="quarter" idx="2"/>
          </p:nvPr>
        </p:nvSpPr>
        <p:spPr>
          <a:xfrm>
            <a:off x="609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800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5"/>
          </p:nvPr>
        </p:nvSpPr>
        <p:spPr/>
        <p:txBody>
          <a:bodyPr rtlCol="0"/>
          <a:lstStyle/>
          <a:p>
            <a:fld id="{8BEACE04-D22C-42B9-BEDD-419FF371E83E}" type="datetime1">
              <a:rPr kumimoji="1" lang="ja-JP" altLang="en-US" smtClean="0"/>
              <a:pPr/>
              <a:t>2011/3/7</a:t>
            </a:fld>
            <a:endParaRPr kumimoji="1" lang="ja-JP" altLang="en-US" dirty="0"/>
          </a:p>
        </p:txBody>
      </p:sp>
      <p:sp>
        <p:nvSpPr>
          <p:cNvPr id="12" name="スライド番号プレースホルダ 11"/>
          <p:cNvSpPr>
            <a:spLocks noGrp="1"/>
          </p:cNvSpPr>
          <p:nvPr>
            <p:ph type="sldNum" sz="quarter" idx="16"/>
          </p:nvPr>
        </p:nvSpPr>
        <p:spPr/>
        <p:txBody>
          <a:bodyPr rtlCol="0"/>
          <a:lstStyle/>
          <a:p>
            <a:fld id="{3EEDEABA-FC9A-4B6F-A80E-3B366AAA91EE}" type="slidenum">
              <a:rPr kumimoji="1" lang="ja-JP" altLang="en-US" smtClean="0"/>
              <a:pPr/>
              <a:t>&lt;#&gt;</a:t>
            </a:fld>
            <a:endParaRPr kumimoji="1" lang="ja-JP" altLang="en-US" dirty="0"/>
          </a:p>
        </p:txBody>
      </p:sp>
      <p:sp>
        <p:nvSpPr>
          <p:cNvPr id="14" name="フッター プレースホルダ 13"/>
          <p:cNvSpPr>
            <a:spLocks noGrp="1"/>
          </p:cNvSpPr>
          <p:nvPr>
            <p:ph type="ftr" sz="quarter" idx="17"/>
          </p:nvPr>
        </p:nvSpPr>
        <p:spPr/>
        <p:txBody>
          <a:bodyPr rtlCol="0"/>
          <a:lstStyle/>
          <a:p>
            <a:endParaRPr kumimoji="1" lang="ja-JP" altLang="en-US" dirty="0"/>
          </a:p>
        </p:txBody>
      </p:sp>
      <p:sp>
        <p:nvSpPr>
          <p:cNvPr id="16" name="テキスト プレースホル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5" name="テキスト プレースホル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5F7EB00A-2DD2-4190-B7AE-C52F1B0F1CBB}" type="datetime1">
              <a:rPr kumimoji="1" lang="ja-JP" altLang="en-US" smtClean="0"/>
              <a:pPr/>
              <a:t>2011/3/7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fld id="{3EEDEABA-FC9A-4B6F-A80E-3B366AAA91EE}"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C29547-7EDD-4F6E-80B3-D56A20D1E8AA}" type="datetime1">
              <a:rPr kumimoji="1" lang="ja-JP" altLang="en-US" smtClean="0"/>
              <a:pPr/>
              <a:t>2011/3/7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fld id="{3EEDEABA-FC9A-4B6F-A80E-3B366AAA91EE}"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8C8C4C70-8C3B-4984-87C2-4E776C1943F2}" type="datetime1">
              <a:rPr kumimoji="1" lang="ja-JP" altLang="en-US" smtClean="0"/>
              <a:pPr/>
              <a:t>2011/3/7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a:solidFill>
                  <a:srgbClr val="FFFFFF"/>
                </a:solidFill>
              </a:defRPr>
            </a:lvl1pPr>
          </a:lstStyle>
          <a:p>
            <a:fld id="{3EEDEABA-FC9A-4B6F-A80E-3B366AAA91EE}" type="slidenum">
              <a:rPr kumimoji="1" lang="ja-JP" altLang="en-US" smtClean="0"/>
              <a:pPr/>
              <a:t>&lt;#&gt;</a:t>
            </a:fld>
            <a:endParaRPr kumimoji="1" lang="ja-JP" altLang="en-US" dirty="0"/>
          </a:p>
        </p:txBody>
      </p:sp>
      <p:sp>
        <p:nvSpPr>
          <p:cNvPr id="3" name="テキスト プレースホル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9" name="コンテンツ プレースホルダ 8"/>
          <p:cNvSpPr>
            <a:spLocks noGrp="1"/>
          </p:cNvSpPr>
          <p:nvPr>
            <p:ph sz="quarter" idx="1"/>
          </p:nvPr>
        </p:nvSpPr>
        <p:spPr>
          <a:xfrm>
            <a:off x="2362200" y="1752600"/>
            <a:ext cx="6400800" cy="4419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日付プレースホルダ 11"/>
          <p:cNvSpPr>
            <a:spLocks noGrp="1"/>
          </p:cNvSpPr>
          <p:nvPr>
            <p:ph type="dt" sz="half" idx="10"/>
          </p:nvPr>
        </p:nvSpPr>
        <p:spPr>
          <a:xfrm>
            <a:off x="6248400" y="6248400"/>
            <a:ext cx="2667000" cy="365125"/>
          </a:xfrm>
        </p:spPr>
        <p:txBody>
          <a:bodyPr rtlCol="0"/>
          <a:lstStyle/>
          <a:p>
            <a:fld id="{7636A5FB-D8E1-4FDB-B390-FDC6902E1AEB}" type="datetime1">
              <a:rPr kumimoji="1" lang="ja-JP" altLang="en-US" smtClean="0"/>
              <a:pPr/>
              <a:t>2011/3/7</a:t>
            </a:fld>
            <a:endParaRPr kumimoji="1" lang="ja-JP" altLang="en-US" dirty="0"/>
          </a:p>
        </p:txBody>
      </p:sp>
      <p:sp>
        <p:nvSpPr>
          <p:cNvPr id="13" name="スライド番号プレースホルダ 12"/>
          <p:cNvSpPr>
            <a:spLocks noGrp="1"/>
          </p:cNvSpPr>
          <p:nvPr>
            <p:ph type="sldNum" sz="quarter" idx="11"/>
          </p:nvPr>
        </p:nvSpPr>
        <p:spPr>
          <a:xfrm>
            <a:off x="0" y="4667249"/>
            <a:ext cx="1447800" cy="663578"/>
          </a:xfrm>
        </p:spPr>
        <p:txBody>
          <a:bodyPr rtlCol="0"/>
          <a:lstStyle>
            <a:lvl1pPr>
              <a:defRPr sz="2800"/>
            </a:lvl1pPr>
          </a:lstStyle>
          <a:p>
            <a:fld id="{3EEDEABA-FC9A-4B6F-A80E-3B366AAA91EE}" type="slidenum">
              <a:rPr kumimoji="1" lang="ja-JP" altLang="en-US" smtClean="0"/>
              <a:pPr/>
              <a:t>&lt;#&gt;</a:t>
            </a:fld>
            <a:endParaRPr kumimoji="1" lang="ja-JP" altLang="en-US" dirty="0"/>
          </a:p>
        </p:txBody>
      </p:sp>
      <p:sp>
        <p:nvSpPr>
          <p:cNvPr id="14" name="フッター プレースホルダ 13"/>
          <p:cNvSpPr>
            <a:spLocks noGrp="1"/>
          </p:cNvSpPr>
          <p:nvPr>
            <p:ph type="ftr" sz="quarter" idx="12"/>
          </p:nvPr>
        </p:nvSpPr>
        <p:spPr>
          <a:xfrm>
            <a:off x="1600200" y="6248206"/>
            <a:ext cx="4572000" cy="365125"/>
          </a:xfrm>
        </p:spPr>
        <p:txBody>
          <a:bodyPr rtlCol="0"/>
          <a:lstStyle/>
          <a:p>
            <a:endParaRPr kumimoji="1" lang="ja-JP" altLang="en-US" dirty="0"/>
          </a:p>
        </p:txBody>
      </p:sp>
      <p:sp>
        <p:nvSpPr>
          <p:cNvPr id="3" name="図プレースホル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dirty="0"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EB2D54D-D5AD-43C5-A706-1102EC2BF6B5}" type="datetime1">
              <a:rPr kumimoji="1" lang="ja-JP" altLang="en-US" smtClean="0"/>
              <a:pPr/>
              <a:t>2011/3/7</a:t>
            </a:fld>
            <a:endParaRPr kumimoji="1" lang="ja-JP" altLang="en-US" dirty="0"/>
          </a:p>
        </p:txBody>
      </p:sp>
      <p:sp>
        <p:nvSpPr>
          <p:cNvPr id="3" name="フッター プレースホル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dirty="0"/>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EDEABA-FC9A-4B6F-A80E-3B366AAA91EE}"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w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3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83768" y="2780928"/>
            <a:ext cx="6477000" cy="1828800"/>
          </a:xfrm>
        </p:spPr>
        <p:txBody>
          <a:bodyPr>
            <a:noAutofit/>
          </a:bodyPr>
          <a:lstStyle/>
          <a:p>
            <a:pPr algn="r"/>
            <a:r>
              <a:rPr kumimoji="1" lang="ja-JP" altLang="en-US" sz="3200" dirty="0" smtClean="0"/>
              <a:t>結晶カロリメーターにおける</a:t>
            </a:r>
            <a:r>
              <a:rPr kumimoji="1" lang="en-US" altLang="ja-JP" sz="3200" dirty="0" smtClean="0"/>
              <a:t/>
            </a:r>
            <a:br>
              <a:rPr kumimoji="1" lang="en-US" altLang="ja-JP" sz="3200" dirty="0" smtClean="0"/>
            </a:br>
            <a:r>
              <a:rPr kumimoji="1" lang="ja-JP" altLang="en-US" sz="3200" dirty="0" smtClean="0"/>
              <a:t>大面積アバランシェフォトダイオード読み出しの研究</a:t>
            </a:r>
            <a:endParaRPr kumimoji="1" lang="ja-JP" altLang="en-US" sz="3200" dirty="0"/>
          </a:p>
        </p:txBody>
      </p:sp>
      <p:sp>
        <p:nvSpPr>
          <p:cNvPr id="3" name="サブタイトル 2"/>
          <p:cNvSpPr>
            <a:spLocks noGrp="1"/>
          </p:cNvSpPr>
          <p:nvPr>
            <p:ph type="subTitle" idx="1"/>
          </p:nvPr>
        </p:nvSpPr>
        <p:spPr>
          <a:xfrm>
            <a:off x="2362200" y="5589240"/>
            <a:ext cx="6705600" cy="1100715"/>
          </a:xfrm>
        </p:spPr>
        <p:txBody>
          <a:bodyPr>
            <a:noAutofit/>
          </a:bodyPr>
          <a:lstStyle/>
          <a:p>
            <a:pPr algn="r"/>
            <a:r>
              <a:rPr kumimoji="1" lang="ja-JP" altLang="en-US" sz="2200" dirty="0" smtClean="0">
                <a:solidFill>
                  <a:schemeClr val="tx1">
                    <a:lumMod val="75000"/>
                    <a:lumOff val="25000"/>
                  </a:schemeClr>
                </a:solidFill>
              </a:rPr>
              <a:t>奈良女子大学人間文化研究科</a:t>
            </a:r>
            <a:r>
              <a:rPr lang="en-US" altLang="ja-JP" sz="2200" dirty="0" smtClean="0">
                <a:solidFill>
                  <a:schemeClr val="tx1">
                    <a:lumMod val="75000"/>
                    <a:lumOff val="25000"/>
                  </a:schemeClr>
                </a:solidFill>
              </a:rPr>
              <a:t> </a:t>
            </a:r>
            <a:r>
              <a:rPr lang="ja-JP" altLang="en-US" sz="2200" dirty="0" smtClean="0">
                <a:solidFill>
                  <a:schemeClr val="tx1">
                    <a:lumMod val="75000"/>
                    <a:lumOff val="25000"/>
                  </a:schemeClr>
                </a:solidFill>
              </a:rPr>
              <a:t>物理科学専攻</a:t>
            </a:r>
            <a:endParaRPr lang="en-US" altLang="ja-JP" sz="2200" dirty="0" smtClean="0">
              <a:solidFill>
                <a:schemeClr val="tx1">
                  <a:lumMod val="75000"/>
                  <a:lumOff val="25000"/>
                </a:schemeClr>
              </a:solidFill>
            </a:endParaRPr>
          </a:p>
          <a:p>
            <a:pPr algn="r"/>
            <a:r>
              <a:rPr kumimoji="1" lang="ja-JP" altLang="en-US" sz="2200" dirty="0" smtClean="0">
                <a:solidFill>
                  <a:schemeClr val="tx1">
                    <a:lumMod val="75000"/>
                    <a:lumOff val="25000"/>
                  </a:schemeClr>
                </a:solidFill>
              </a:rPr>
              <a:t>高エネルギー</a:t>
            </a:r>
            <a:r>
              <a:rPr kumimoji="1" lang="ja-JP" altLang="en-US" sz="2200" dirty="0">
                <a:solidFill>
                  <a:schemeClr val="tx1">
                    <a:lumMod val="75000"/>
                    <a:lumOff val="25000"/>
                  </a:schemeClr>
                </a:solidFill>
              </a:rPr>
              <a:t>物</a:t>
            </a:r>
            <a:r>
              <a:rPr kumimoji="1" lang="ja-JP" altLang="en-US" sz="2200" dirty="0" smtClean="0">
                <a:solidFill>
                  <a:schemeClr val="tx1">
                    <a:lumMod val="75000"/>
                    <a:lumOff val="25000"/>
                  </a:schemeClr>
                </a:solidFill>
              </a:rPr>
              <a:t>理学研究室</a:t>
            </a:r>
            <a:endParaRPr kumimoji="1" lang="en-US" altLang="ja-JP" sz="2200" dirty="0" smtClean="0">
              <a:solidFill>
                <a:schemeClr val="tx1">
                  <a:lumMod val="75000"/>
                  <a:lumOff val="25000"/>
                </a:schemeClr>
              </a:solidFill>
            </a:endParaRPr>
          </a:p>
          <a:p>
            <a:pPr algn="r"/>
            <a:r>
              <a:rPr kumimoji="1" lang="ja-JP" altLang="en-US" sz="2200" dirty="0" smtClean="0">
                <a:solidFill>
                  <a:schemeClr val="tx1">
                    <a:lumMod val="75000"/>
                    <a:lumOff val="25000"/>
                  </a:schemeClr>
                </a:solidFill>
              </a:rPr>
              <a:t>前田　奈津子</a:t>
            </a:r>
            <a:endParaRPr kumimoji="1" lang="ja-JP" altLang="en-US" sz="2200" dirty="0">
              <a:solidFill>
                <a:schemeClr val="tx1">
                  <a:lumMod val="75000"/>
                  <a:lumOff val="25000"/>
                </a:schemeClr>
              </a:solidFill>
            </a:endParaRPr>
          </a:p>
        </p:txBody>
      </p:sp>
      <p:sp>
        <p:nvSpPr>
          <p:cNvPr id="4" name="スライド番号プレースホルダ 3"/>
          <p:cNvSpPr>
            <a:spLocks noGrp="1"/>
          </p:cNvSpPr>
          <p:nvPr>
            <p:ph type="sldNum" sz="quarter" idx="12"/>
          </p:nvPr>
        </p:nvSpPr>
        <p:spPr/>
        <p:txBody>
          <a:bodyPr/>
          <a:lstStyle/>
          <a:p>
            <a:fld id="{3EEDEABA-FC9A-4B6F-A80E-3B366AAA91EE}"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kumimoji="1" lang="ja-JP" altLang="en-US" sz="3200" dirty="0" smtClean="0"/>
              <a:t>無機シンチレーションカウンターの製作と</a:t>
            </a:r>
            <a:r>
              <a:rPr kumimoji="1" lang="en-US" altLang="ja-JP" sz="3200" dirty="0" smtClean="0"/>
              <a:t/>
            </a:r>
            <a:br>
              <a:rPr kumimoji="1" lang="en-US" altLang="ja-JP" sz="3200" dirty="0" smtClean="0"/>
            </a:br>
            <a:r>
              <a:rPr kumimoji="1" lang="ja-JP" altLang="en-US" sz="3200" dirty="0" smtClean="0"/>
              <a:t>宇宙線テスト</a:t>
            </a:r>
            <a:endParaRPr kumimoji="1" lang="ja-JP" altLang="en-US" sz="3200" dirty="0"/>
          </a:p>
        </p:txBody>
      </p:sp>
      <p:sp>
        <p:nvSpPr>
          <p:cNvPr id="6" name="スライド番号プレースホルダ 5"/>
          <p:cNvSpPr>
            <a:spLocks noGrp="1"/>
          </p:cNvSpPr>
          <p:nvPr>
            <p:ph type="sldNum" sz="quarter" idx="11"/>
          </p:nvPr>
        </p:nvSpPr>
        <p:spPr/>
        <p:txBody>
          <a:bodyPr/>
          <a:lstStyle/>
          <a:p>
            <a:fld id="{3EEDEABA-FC9A-4B6F-A80E-3B366AAA91EE}" type="slidenum">
              <a:rPr kumimoji="1" lang="ja-JP" altLang="en-US" smtClean="0"/>
              <a:pPr/>
              <a:t>10</a:t>
            </a:fld>
            <a:endParaRPr kumimoji="1" lang="ja-JP" altLang="en-US" dirty="0"/>
          </a:p>
        </p:txBody>
      </p:sp>
      <p:sp>
        <p:nvSpPr>
          <p:cNvPr id="7" name="テキスト プレースホルダ 6"/>
          <p:cNvSpPr>
            <a:spLocks noGrp="1"/>
          </p:cNvSpPr>
          <p:nvPr>
            <p:ph type="body"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カロリメーターの性能評価</a:t>
            </a:r>
            <a:endParaRPr kumimoji="1" lang="ja-JP" altLang="en-US" dirty="0"/>
          </a:p>
        </p:txBody>
      </p:sp>
      <p:sp>
        <p:nvSpPr>
          <p:cNvPr id="5" name="スライド番号プレースホルダ 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11</a:t>
            </a:fld>
            <a:endParaRPr kumimoji="1" lang="ja-JP" altLang="en-US" dirty="0"/>
          </a:p>
        </p:txBody>
      </p:sp>
      <p:sp>
        <p:nvSpPr>
          <p:cNvPr id="8" name="テキスト ボックス 7"/>
          <p:cNvSpPr txBox="1"/>
          <p:nvPr/>
        </p:nvSpPr>
        <p:spPr>
          <a:xfrm>
            <a:off x="539552" y="1685707"/>
            <a:ext cx="8280920" cy="2846933"/>
          </a:xfrm>
          <a:prstGeom prst="rect">
            <a:avLst/>
          </a:prstGeom>
          <a:noFill/>
        </p:spPr>
        <p:txBody>
          <a:bodyPr wrap="square" rtlCol="0">
            <a:spAutoFit/>
          </a:bodyPr>
          <a:lstStyle/>
          <a:p>
            <a:pPr>
              <a:buClr>
                <a:schemeClr val="accent2"/>
              </a:buClr>
              <a:buFont typeface="Wingdings" pitchFamily="2" charset="2"/>
              <a:buChar char="l"/>
            </a:pPr>
            <a:r>
              <a:rPr lang="ja-JP" altLang="en-US" sz="2000" dirty="0" smtClean="0"/>
              <a:t> 電磁カロリメーターではエネルギー分解能が最も重要。</a:t>
            </a:r>
            <a:endParaRPr lang="en-US" altLang="ja-JP" sz="2000" dirty="0" smtClean="0"/>
          </a:p>
          <a:p>
            <a:r>
              <a:rPr lang="ja-JP" altLang="en-US" sz="2000" dirty="0" smtClean="0"/>
              <a:t>　　</a:t>
            </a:r>
            <a:r>
              <a:rPr lang="en-US" altLang="ja-JP" sz="2000" dirty="0" smtClean="0"/>
              <a:t>B</a:t>
            </a:r>
            <a:r>
              <a:rPr lang="ja-JP" altLang="en-US" sz="2000" dirty="0" smtClean="0"/>
              <a:t>ファクトリー実験の電磁カロリメーターでは、</a:t>
            </a:r>
            <a:endParaRPr lang="en-US" altLang="ja-JP" sz="2000" dirty="0" smtClean="0"/>
          </a:p>
          <a:p>
            <a:r>
              <a:rPr lang="ja-JP" altLang="en-US" sz="2000" dirty="0" smtClean="0"/>
              <a:t>　　雑音レベルと信号の大きさの比が重要となる。</a:t>
            </a:r>
            <a:endParaRPr lang="en-US" altLang="ja-JP" sz="2000" dirty="0" smtClean="0"/>
          </a:p>
          <a:p>
            <a:endParaRPr kumimoji="1" lang="en-US" altLang="ja-JP" sz="2000" dirty="0" smtClean="0"/>
          </a:p>
          <a:p>
            <a:pPr>
              <a:buClr>
                <a:schemeClr val="accent2"/>
              </a:buClr>
              <a:buFont typeface="Wingdings" pitchFamily="2" charset="2"/>
              <a:buChar char="l"/>
            </a:pPr>
            <a:r>
              <a:rPr kumimoji="1" lang="ja-JP" altLang="en-US" sz="1900" dirty="0" smtClean="0"/>
              <a:t> 雑音レベルを検出エネルギーに換算した値</a:t>
            </a:r>
            <a:r>
              <a:rPr kumimoji="1" lang="en-US" altLang="ja-JP" sz="2000" dirty="0" smtClean="0"/>
              <a:t>E.N.E.</a:t>
            </a:r>
            <a:r>
              <a:rPr lang="en-US" altLang="ja-JP" sz="2000" dirty="0" smtClean="0"/>
              <a:t> (Equivalent Noise Energy)</a:t>
            </a:r>
          </a:p>
          <a:p>
            <a:pPr>
              <a:buClr>
                <a:schemeClr val="accent2"/>
              </a:buClr>
            </a:pPr>
            <a:r>
              <a:rPr lang="en-US" altLang="ja-JP" sz="2000" dirty="0" smtClean="0"/>
              <a:t> </a:t>
            </a:r>
            <a:r>
              <a:rPr lang="ja-JP" altLang="en-US" sz="2000" dirty="0" smtClean="0"/>
              <a:t>　を</a:t>
            </a:r>
            <a:r>
              <a:rPr lang="ja-JP" altLang="en-US" sz="1900" dirty="0" smtClean="0"/>
              <a:t>用いて</a:t>
            </a:r>
            <a:r>
              <a:rPr kumimoji="1" lang="ja-JP" altLang="en-US" sz="1900" dirty="0" smtClean="0"/>
              <a:t>、</a:t>
            </a:r>
            <a:r>
              <a:rPr kumimoji="1" lang="en-US" altLang="ja-JP" sz="1900" dirty="0" err="1" smtClean="0"/>
              <a:t>PureCsI</a:t>
            </a:r>
            <a:r>
              <a:rPr kumimoji="1" lang="ja-JP" altLang="en-US" sz="1900" dirty="0" smtClean="0"/>
              <a:t>や</a:t>
            </a:r>
            <a:r>
              <a:rPr kumimoji="1" lang="en-US" altLang="ja-JP" sz="1900" dirty="0" smtClean="0"/>
              <a:t>BSO</a:t>
            </a:r>
            <a:r>
              <a:rPr kumimoji="1" lang="ja-JP" altLang="en-US" sz="1900" dirty="0" smtClean="0"/>
              <a:t>シンチレーターに</a:t>
            </a:r>
            <a:r>
              <a:rPr kumimoji="1" lang="en-US" altLang="ja-JP" sz="1900" dirty="0" smtClean="0"/>
              <a:t>APD</a:t>
            </a:r>
            <a:r>
              <a:rPr kumimoji="1" lang="ja-JP" altLang="en-US" sz="1900" dirty="0" smtClean="0"/>
              <a:t>を組み合わせた場合の</a:t>
            </a:r>
            <a:r>
              <a:rPr lang="ja-JP" altLang="en-US" sz="1900" dirty="0" smtClean="0"/>
              <a:t>性能評</a:t>
            </a:r>
            <a:endParaRPr lang="en-US" altLang="ja-JP" sz="1900" dirty="0" smtClean="0"/>
          </a:p>
          <a:p>
            <a:pPr>
              <a:buClr>
                <a:schemeClr val="accent2"/>
              </a:buClr>
            </a:pPr>
            <a:r>
              <a:rPr lang="ja-JP" altLang="en-US" sz="1900" dirty="0" smtClean="0"/>
              <a:t>　 価</a:t>
            </a:r>
            <a:r>
              <a:rPr kumimoji="1" lang="ja-JP" altLang="en-US" sz="1900" dirty="0" smtClean="0"/>
              <a:t>を行った。</a:t>
            </a:r>
            <a:r>
              <a:rPr kumimoji="1" lang="en-US" altLang="ja-JP" sz="1900" dirty="0" smtClean="0"/>
              <a:t>(</a:t>
            </a:r>
            <a:r>
              <a:rPr lang="ja-JP" altLang="en-US" sz="2000" dirty="0" smtClean="0"/>
              <a:t>目標値 </a:t>
            </a:r>
            <a:r>
              <a:rPr lang="en-US" altLang="ja-JP" sz="2000" dirty="0" smtClean="0"/>
              <a:t>E.N.E</a:t>
            </a:r>
            <a:r>
              <a:rPr lang="ja-JP" altLang="en-US" sz="2000" dirty="0" smtClean="0"/>
              <a:t>≦</a:t>
            </a:r>
            <a:r>
              <a:rPr lang="en-US" altLang="ja-JP" sz="2000" dirty="0" smtClean="0"/>
              <a:t>0.5MeV)</a:t>
            </a:r>
          </a:p>
          <a:p>
            <a:pPr>
              <a:buClr>
                <a:schemeClr val="accent2"/>
              </a:buClr>
            </a:pPr>
            <a:endParaRPr lang="en-US" altLang="ja-JP" sz="2000" dirty="0" smtClean="0"/>
          </a:p>
          <a:p>
            <a:pPr>
              <a:buClr>
                <a:schemeClr val="accent2"/>
              </a:buClr>
            </a:pPr>
            <a:endParaRPr kumimoji="1" lang="ja-JP" altLang="en-US" sz="1900" dirty="0"/>
          </a:p>
        </p:txBody>
      </p:sp>
      <p:sp>
        <p:nvSpPr>
          <p:cNvPr id="10" name="テキスト ボックス 9"/>
          <p:cNvSpPr txBox="1"/>
          <p:nvPr/>
        </p:nvSpPr>
        <p:spPr>
          <a:xfrm>
            <a:off x="268936" y="4077072"/>
            <a:ext cx="8676456" cy="2462213"/>
          </a:xfrm>
          <a:prstGeom prst="rect">
            <a:avLst/>
          </a:prstGeom>
          <a:solidFill>
            <a:schemeClr val="accent3">
              <a:lumMod val="20000"/>
              <a:lumOff val="80000"/>
            </a:schemeClr>
          </a:solidFill>
        </p:spPr>
        <p:txBody>
          <a:bodyPr wrap="square" rtlCol="0">
            <a:spAutoFit/>
          </a:bodyPr>
          <a:lstStyle/>
          <a:p>
            <a:pPr marL="0" lvl="1">
              <a:buClr>
                <a:schemeClr val="accent2"/>
              </a:buClr>
            </a:pPr>
            <a:r>
              <a:rPr lang="en-US" altLang="ja-JP" sz="2200" dirty="0" smtClean="0"/>
              <a:t>E.N.E.(Equivalent Noise Energy)</a:t>
            </a:r>
            <a:r>
              <a:rPr lang="ja-JP" altLang="en-US" sz="2000" dirty="0" smtClean="0"/>
              <a:t>の求め方</a:t>
            </a:r>
          </a:p>
          <a:p>
            <a:pPr>
              <a:buClr>
                <a:schemeClr val="accent2"/>
              </a:buClr>
              <a:buFont typeface="Wingdings" pitchFamily="2" charset="2"/>
              <a:buChar char="l"/>
            </a:pPr>
            <a:endParaRPr lang="en-US" altLang="ja-JP" sz="2000" dirty="0" smtClean="0">
              <a:latin typeface="+mn-ea"/>
            </a:endParaRPr>
          </a:p>
          <a:p>
            <a:pPr>
              <a:buClr>
                <a:schemeClr val="accent2"/>
              </a:buClr>
            </a:pPr>
            <a:endParaRPr lang="en-US" altLang="ja-JP" sz="2200" dirty="0" smtClean="0"/>
          </a:p>
          <a:p>
            <a:pPr>
              <a:buClr>
                <a:schemeClr val="accent2"/>
              </a:buClr>
            </a:pPr>
            <a:endParaRPr lang="en-US" altLang="ja-JP" sz="2200" dirty="0" smtClean="0"/>
          </a:p>
          <a:p>
            <a:pPr lvl="1">
              <a:buClr>
                <a:schemeClr val="accent1"/>
              </a:buClr>
              <a:buSzPct val="70000"/>
              <a:buFont typeface="Wingdings" pitchFamily="2" charset="2"/>
              <a:buChar char="l"/>
            </a:pPr>
            <a:r>
              <a:rPr lang="ja-JP" altLang="en-US" sz="2000" dirty="0" smtClean="0"/>
              <a:t> </a:t>
            </a:r>
            <a:r>
              <a:rPr lang="en-US" altLang="ja-JP" dirty="0" smtClean="0"/>
              <a:t>ΔE</a:t>
            </a:r>
            <a:r>
              <a:rPr lang="ja-JP" altLang="en-US" dirty="0" smtClean="0"/>
              <a:t>：</a:t>
            </a:r>
            <a:r>
              <a:rPr lang="ja-JP" altLang="en-US" sz="1700" dirty="0" smtClean="0"/>
              <a:t>宇宙線の</a:t>
            </a:r>
            <a:r>
              <a:rPr lang="en-US" altLang="ja-JP" sz="1700" dirty="0" smtClean="0"/>
              <a:t>μ</a:t>
            </a:r>
            <a:r>
              <a:rPr lang="ja-JP" altLang="en-US" sz="1700" dirty="0" smtClean="0"/>
              <a:t>粒子</a:t>
            </a:r>
            <a:r>
              <a:rPr lang="en-US" altLang="ja-JP" sz="1700" dirty="0" smtClean="0"/>
              <a:t>(</a:t>
            </a:r>
            <a:r>
              <a:rPr lang="ja-JP" altLang="en-US" sz="1700" dirty="0" smtClean="0"/>
              <a:t>平均エネルギー</a:t>
            </a:r>
            <a:r>
              <a:rPr lang="en-US" altLang="ja-JP" sz="1700" dirty="0" smtClean="0"/>
              <a:t>1GeV)</a:t>
            </a:r>
            <a:r>
              <a:rPr lang="ja-JP" altLang="en-US" sz="1700" dirty="0" smtClean="0"/>
              <a:t>が結晶中を通過する際、落とすエネルギー</a:t>
            </a:r>
            <a:endParaRPr lang="en-US" altLang="ja-JP" sz="1700" dirty="0" smtClean="0"/>
          </a:p>
          <a:p>
            <a:pPr lvl="1">
              <a:buClr>
                <a:schemeClr val="accent1"/>
              </a:buClr>
              <a:buSzPct val="70000"/>
              <a:buFont typeface="Wingdings" pitchFamily="2" charset="2"/>
              <a:buChar char="l"/>
            </a:pPr>
            <a:r>
              <a:rPr lang="ja-JP" altLang="en-US" dirty="0" smtClean="0"/>
              <a:t>雑音レベル</a:t>
            </a:r>
            <a:r>
              <a:rPr lang="en-US" altLang="ja-JP" dirty="0" smtClean="0"/>
              <a:t>σ</a:t>
            </a:r>
            <a:r>
              <a:rPr lang="ja-JP" altLang="en-US" dirty="0" smtClean="0"/>
              <a:t>の測定 </a:t>
            </a:r>
            <a:r>
              <a:rPr lang="ja-JP" altLang="en-US" sz="2400" b="1" dirty="0" smtClean="0"/>
              <a:t>→ </a:t>
            </a:r>
            <a:r>
              <a:rPr lang="ja-JP" altLang="en-US" dirty="0" smtClean="0"/>
              <a:t>テストパルスを用いる</a:t>
            </a:r>
            <a:endParaRPr lang="en-US" altLang="ja-JP" dirty="0" smtClean="0"/>
          </a:p>
          <a:p>
            <a:pPr lvl="1">
              <a:buClr>
                <a:schemeClr val="accent1"/>
              </a:buClr>
              <a:buSzPct val="70000"/>
              <a:buFont typeface="Wingdings" pitchFamily="2" charset="2"/>
              <a:buChar char="l"/>
            </a:pPr>
            <a:r>
              <a:rPr lang="ja-JP" altLang="en-US" dirty="0" smtClean="0"/>
              <a:t>波高</a:t>
            </a:r>
            <a:r>
              <a:rPr lang="en-US" altLang="ja-JP" dirty="0" smtClean="0"/>
              <a:t>h</a:t>
            </a:r>
            <a:r>
              <a:rPr lang="ja-JP" altLang="en-US" dirty="0" smtClean="0"/>
              <a:t>の測定 </a:t>
            </a:r>
            <a:r>
              <a:rPr lang="ja-JP" altLang="en-US" sz="2400" b="1" dirty="0" smtClean="0"/>
              <a:t>→ </a:t>
            </a:r>
            <a:r>
              <a:rPr lang="ja-JP" altLang="en-US" dirty="0" smtClean="0"/>
              <a:t>宇宙線を用いる</a:t>
            </a:r>
            <a:endParaRPr kumimoji="1" lang="ja-JP" altLang="en-US" dirty="0"/>
          </a:p>
        </p:txBody>
      </p:sp>
      <p:graphicFrame>
        <p:nvGraphicFramePr>
          <p:cNvPr id="11" name="Object 2"/>
          <p:cNvGraphicFramePr>
            <a:graphicFrameLocks noChangeAspect="1"/>
          </p:cNvGraphicFramePr>
          <p:nvPr/>
        </p:nvGraphicFramePr>
        <p:xfrm>
          <a:off x="1259632" y="4595070"/>
          <a:ext cx="2580087" cy="756282"/>
        </p:xfrm>
        <a:graphic>
          <a:graphicData uri="http://schemas.openxmlformats.org/presentationml/2006/ole">
            <p:oleObj spid="_x0000_s48129" name="数式" r:id="rId4" imgW="1257120" imgH="393480" progId="Equation.3">
              <p:embed/>
            </p:oleObj>
          </a:graphicData>
        </a:graphic>
      </p:graphicFrame>
      <p:sp>
        <p:nvSpPr>
          <p:cNvPr id="12" name="角丸四角形 11"/>
          <p:cNvSpPr/>
          <p:nvPr/>
        </p:nvSpPr>
        <p:spPr>
          <a:xfrm>
            <a:off x="1119384" y="4595848"/>
            <a:ext cx="2808312" cy="777368"/>
          </a:xfrm>
          <a:prstGeom prst="roundRect">
            <a:avLst>
              <a:gd name="adj" fmla="val 0"/>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971600" y="2664208"/>
            <a:ext cx="1251432" cy="45719"/>
            <a:chOff x="7969439" y="3703969"/>
            <a:chExt cx="981986" cy="52252"/>
          </a:xfrm>
        </p:grpSpPr>
        <p:cxnSp>
          <p:nvCxnSpPr>
            <p:cNvPr id="14" name="直線コネクタ 13"/>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015321"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rPr>
              <a:t>セットアップ</a:t>
            </a:r>
            <a:endParaRPr kumimoji="1" lang="ja-JP" altLang="en-US" dirty="0">
              <a:latin typeface="+mn-lt"/>
            </a:endParaRPr>
          </a:p>
        </p:txBody>
      </p:sp>
      <p:sp>
        <p:nvSpPr>
          <p:cNvPr id="116" name="テキスト ボックス 115"/>
          <p:cNvSpPr txBox="1"/>
          <p:nvPr/>
        </p:nvSpPr>
        <p:spPr>
          <a:xfrm>
            <a:off x="899592" y="6021288"/>
            <a:ext cx="7632848" cy="646331"/>
          </a:xfrm>
          <a:prstGeom prst="rect">
            <a:avLst/>
          </a:prstGeom>
          <a:noFill/>
        </p:spPr>
        <p:txBody>
          <a:bodyPr wrap="square" rtlCol="0">
            <a:spAutoFit/>
          </a:bodyPr>
          <a:lstStyle/>
          <a:p>
            <a:r>
              <a:rPr lang="en-US" altLang="ja-JP" dirty="0" smtClean="0"/>
              <a:t>FADC</a:t>
            </a:r>
            <a:r>
              <a:rPr lang="ja-JP" altLang="en-US" dirty="0" smtClean="0"/>
              <a:t>のストップ信号は、</a:t>
            </a:r>
            <a:r>
              <a:rPr kumimoji="1" lang="ja-JP" altLang="en-US" dirty="0" smtClean="0"/>
              <a:t>テストパルスの時はクロックジェネレーターから、</a:t>
            </a:r>
            <a:endParaRPr kumimoji="1" lang="en-US" altLang="ja-JP" dirty="0" smtClean="0"/>
          </a:p>
          <a:p>
            <a:r>
              <a:rPr kumimoji="1" lang="ja-JP" altLang="en-US" dirty="0" smtClean="0"/>
              <a:t>宇宙線の時はトリガーカウンターのコインシデンスから送る。</a:t>
            </a:r>
            <a:endParaRPr kumimoji="1" lang="ja-JP" altLang="en-US" dirty="0"/>
          </a:p>
        </p:txBody>
      </p:sp>
      <p:grpSp>
        <p:nvGrpSpPr>
          <p:cNvPr id="145" name="グループ化 144"/>
          <p:cNvGrpSpPr/>
          <p:nvPr/>
        </p:nvGrpSpPr>
        <p:grpSpPr>
          <a:xfrm>
            <a:off x="539552" y="1550422"/>
            <a:ext cx="8003306" cy="4254842"/>
            <a:chOff x="539552" y="1550422"/>
            <a:chExt cx="8003306" cy="4254842"/>
          </a:xfrm>
        </p:grpSpPr>
        <p:cxnSp>
          <p:nvCxnSpPr>
            <p:cNvPr id="144" name="直線コネクタ 143"/>
            <p:cNvCxnSpPr/>
            <p:nvPr/>
          </p:nvCxnSpPr>
          <p:spPr>
            <a:xfrm rot="5400000">
              <a:off x="4342913" y="2060848"/>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角丸四角形 117"/>
            <p:cNvSpPr/>
            <p:nvPr/>
          </p:nvSpPr>
          <p:spPr>
            <a:xfrm>
              <a:off x="539552" y="2735046"/>
              <a:ext cx="4032448" cy="2448272"/>
            </a:xfrm>
            <a:prstGeom prst="roundRect">
              <a:avLst>
                <a:gd name="adj" fmla="val 10265"/>
              </a:avLst>
            </a:prstGeom>
            <a:solidFill>
              <a:schemeClr val="accent2">
                <a:alpha val="1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2"/>
                </a:solidFill>
              </a:endParaRPr>
            </a:p>
          </p:txBody>
        </p:sp>
        <p:cxnSp>
          <p:nvCxnSpPr>
            <p:cNvPr id="5" name="直線コネクタ 4"/>
            <p:cNvCxnSpPr/>
            <p:nvPr/>
          </p:nvCxnSpPr>
          <p:spPr>
            <a:xfrm rot="10800000">
              <a:off x="4427984" y="1706866"/>
              <a:ext cx="1691849" cy="0"/>
            </a:xfrm>
            <a:prstGeom prst="line">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753755" y="3416189"/>
              <a:ext cx="2233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0800000">
              <a:off x="5131071" y="3524216"/>
              <a:ext cx="218421" cy="1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406851" y="3382228"/>
              <a:ext cx="10151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944835" y="4856722"/>
              <a:ext cx="889828" cy="626077"/>
            </a:xfrm>
            <a:prstGeom prst="rect">
              <a:avLst/>
            </a:prstGeom>
            <a:noFill/>
            <a:ln w="19050">
              <a:noFill/>
            </a:ln>
          </p:spPr>
          <p:txBody>
            <a:bodyPr wrap="none" rtlCol="0">
              <a:spAutoFit/>
            </a:bodyPr>
            <a:lstStyle/>
            <a:p>
              <a:r>
                <a:rPr kumimoji="1" lang="en-US" altLang="ja-JP" dirty="0" smtClean="0">
                  <a:ea typeface="ＭＳ ゴシック" pitchFamily="49" charset="-128"/>
                </a:rPr>
                <a:t>-HV</a:t>
              </a:r>
            </a:p>
            <a:p>
              <a:r>
                <a:rPr lang="en-US" altLang="ja-JP" dirty="0" smtClean="0">
                  <a:ea typeface="ＭＳ ゴシック" pitchFamily="49" charset="-128"/>
                </a:rPr>
                <a:t>(-455V)</a:t>
              </a:r>
              <a:endParaRPr kumimoji="1" lang="ja-JP" altLang="en-US" dirty="0">
                <a:ea typeface="ＭＳ ゴシック" pitchFamily="49" charset="-128"/>
              </a:endParaRPr>
            </a:p>
          </p:txBody>
        </p:sp>
        <p:sp>
          <p:nvSpPr>
            <p:cNvPr id="12" name="正方形/長方形 11"/>
            <p:cNvSpPr/>
            <p:nvPr/>
          </p:nvSpPr>
          <p:spPr>
            <a:xfrm>
              <a:off x="1664966" y="3525942"/>
              <a:ext cx="425323" cy="408728"/>
            </a:xfrm>
            <a:prstGeom prst="rect">
              <a:avLst/>
            </a:prstGeom>
            <a:solidFill>
              <a:srgbClr val="FFFF00">
                <a:alpha val="1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0403" y="3562416"/>
              <a:ext cx="822862" cy="349397"/>
            </a:xfrm>
            <a:prstGeom prst="rect">
              <a:avLst/>
            </a:prstGeom>
            <a:noFill/>
            <a:ln w="19050">
              <a:noFill/>
            </a:ln>
          </p:spPr>
          <p:txBody>
            <a:bodyPr wrap="none" rtlCol="0">
              <a:spAutoFit/>
            </a:bodyPr>
            <a:lstStyle/>
            <a:p>
              <a:r>
                <a:rPr lang="en-US" altLang="ja-JP" dirty="0" smtClean="0">
                  <a:ea typeface="ＭＳ Ｐゴシック" pitchFamily="50" charset="-128"/>
                </a:rPr>
                <a:t>Crystal</a:t>
              </a:r>
              <a:endParaRPr kumimoji="1" lang="ja-JP" altLang="en-US" dirty="0">
                <a:ea typeface="ＭＳ Ｐゴシック" pitchFamily="50" charset="-128"/>
              </a:endParaRPr>
            </a:p>
          </p:txBody>
        </p:sp>
        <p:cxnSp>
          <p:nvCxnSpPr>
            <p:cNvPr id="14" name="直線コネクタ 13"/>
            <p:cNvCxnSpPr/>
            <p:nvPr/>
          </p:nvCxnSpPr>
          <p:spPr>
            <a:xfrm rot="5400000">
              <a:off x="3294112" y="3838097"/>
              <a:ext cx="971462" cy="6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二等辺三角形 14"/>
            <p:cNvSpPr/>
            <p:nvPr/>
          </p:nvSpPr>
          <p:spPr>
            <a:xfrm>
              <a:off x="2238936" y="3581400"/>
              <a:ext cx="356386" cy="284539"/>
            </a:xfrm>
            <a:prstGeom prst="triangl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2298813" y="3573095"/>
              <a:ext cx="273026" cy="1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3813997" y="3352680"/>
              <a:ext cx="572456" cy="6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4114311" y="3352362"/>
              <a:ext cx="571820" cy="6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65710" y="3601565"/>
              <a:ext cx="937566" cy="327945"/>
            </a:xfrm>
            <a:prstGeom prst="rect">
              <a:avLst/>
            </a:prstGeom>
            <a:noFill/>
            <a:ln w="19050">
              <a:noFill/>
            </a:ln>
          </p:spPr>
          <p:txBody>
            <a:bodyPr wrap="square" rtlCol="0">
              <a:spAutoFit/>
            </a:bodyPr>
            <a:lstStyle/>
            <a:p>
              <a:r>
                <a:rPr kumimoji="1" lang="en-US" altLang="ja-JP" sz="1600" dirty="0" smtClean="0">
                  <a:ea typeface="ＭＳ Ｐゴシック" pitchFamily="50" charset="-128"/>
                </a:rPr>
                <a:t>C2=1nF</a:t>
              </a:r>
              <a:endParaRPr kumimoji="1" lang="ja-JP" altLang="en-US" sz="1600" dirty="0">
                <a:ea typeface="ＭＳ Ｐゴシック" pitchFamily="50" charset="-128"/>
              </a:endParaRPr>
            </a:p>
          </p:txBody>
        </p:sp>
        <p:cxnSp>
          <p:nvCxnSpPr>
            <p:cNvPr id="20" name="直線コネクタ 19"/>
            <p:cNvCxnSpPr/>
            <p:nvPr/>
          </p:nvCxnSpPr>
          <p:spPr>
            <a:xfrm rot="5400000">
              <a:off x="2193633" y="4110356"/>
              <a:ext cx="487308" cy="12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2208125" y="4875692"/>
              <a:ext cx="438577" cy="12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856384" y="4343310"/>
              <a:ext cx="551688" cy="291165"/>
            </a:xfrm>
            <a:prstGeom prst="rect">
              <a:avLst/>
            </a:prstGeom>
            <a:noFill/>
            <a:ln w="19050">
              <a:noFill/>
            </a:ln>
          </p:spPr>
          <p:txBody>
            <a:bodyPr wrap="none" rtlCol="0">
              <a:spAutoFit/>
            </a:bodyPr>
            <a:lstStyle/>
            <a:p>
              <a:r>
                <a:rPr kumimoji="1" lang="en-US" altLang="ja-JP" sz="1400" dirty="0" smtClean="0">
                  <a:ea typeface="ＭＳ Ｐゴシック" pitchFamily="50" charset="-128"/>
                </a:rPr>
                <a:t>5MΩ</a:t>
              </a:r>
              <a:endParaRPr kumimoji="1" lang="ja-JP" altLang="en-US" sz="1400" dirty="0">
                <a:ea typeface="ＭＳ Ｐゴシック" pitchFamily="50" charset="-128"/>
              </a:endParaRPr>
            </a:p>
          </p:txBody>
        </p:sp>
        <p:sp>
          <p:nvSpPr>
            <p:cNvPr id="23" name="テキスト ボックス 22"/>
            <p:cNvSpPr txBox="1"/>
            <p:nvPr/>
          </p:nvSpPr>
          <p:spPr>
            <a:xfrm>
              <a:off x="2590622" y="3581400"/>
              <a:ext cx="612741" cy="387572"/>
            </a:xfrm>
            <a:prstGeom prst="rect">
              <a:avLst/>
            </a:prstGeom>
            <a:noFill/>
            <a:ln w="19050">
              <a:noFill/>
            </a:ln>
          </p:spPr>
          <p:txBody>
            <a:bodyPr wrap="none" rtlCol="0">
              <a:spAutoFit/>
            </a:bodyPr>
            <a:lstStyle/>
            <a:p>
              <a:r>
                <a:rPr kumimoji="1" lang="en-US" altLang="ja-JP" sz="2000" dirty="0" smtClean="0">
                  <a:ea typeface="ＭＳ Ｐゴシック" pitchFamily="50" charset="-128"/>
                </a:rPr>
                <a:t>APD</a:t>
              </a:r>
              <a:endParaRPr kumimoji="1" lang="ja-JP" altLang="en-US" sz="2000" dirty="0">
                <a:ea typeface="ＭＳ Ｐゴシック" pitchFamily="50" charset="-128"/>
              </a:endParaRPr>
            </a:p>
          </p:txBody>
        </p:sp>
        <p:cxnSp>
          <p:nvCxnSpPr>
            <p:cNvPr id="24" name="直線コネクタ 23"/>
            <p:cNvCxnSpPr/>
            <p:nvPr/>
          </p:nvCxnSpPr>
          <p:spPr>
            <a:xfrm>
              <a:off x="2689248" y="4411192"/>
              <a:ext cx="491446" cy="1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689248" y="4725759"/>
              <a:ext cx="491446" cy="1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2759177" y="4891052"/>
              <a:ext cx="330628" cy="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86"/>
            <p:cNvGrpSpPr/>
            <p:nvPr/>
          </p:nvGrpSpPr>
          <p:grpSpPr>
            <a:xfrm>
              <a:off x="2787537" y="5056817"/>
              <a:ext cx="294868" cy="94479"/>
              <a:chOff x="5214942" y="4643446"/>
              <a:chExt cx="428628" cy="142876"/>
            </a:xfrm>
          </p:grpSpPr>
          <p:cxnSp>
            <p:nvCxnSpPr>
              <p:cNvPr id="110" name="直線コネクタ 31"/>
              <p:cNvCxnSpPr/>
              <p:nvPr/>
            </p:nvCxnSpPr>
            <p:spPr>
              <a:xfrm>
                <a:off x="5214942" y="4643446"/>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36"/>
              <p:cNvCxnSpPr/>
              <p:nvPr/>
            </p:nvCxnSpPr>
            <p:spPr>
              <a:xfrm rot="5400000">
                <a:off x="5250661"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5400000">
                <a:off x="5393537"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5536413"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539013" y="4396507"/>
              <a:ext cx="1083474" cy="327945"/>
            </a:xfrm>
            <a:prstGeom prst="rect">
              <a:avLst/>
            </a:prstGeom>
            <a:noFill/>
            <a:ln w="19050">
              <a:noFill/>
            </a:ln>
          </p:spPr>
          <p:txBody>
            <a:bodyPr wrap="none" rtlCol="0">
              <a:spAutoFit/>
            </a:bodyPr>
            <a:lstStyle/>
            <a:p>
              <a:pPr algn="r"/>
              <a:r>
                <a:rPr kumimoji="1" lang="en-US" altLang="ja-JP" sz="1600" dirty="0" smtClean="0">
                  <a:ea typeface="ＭＳ Ｐゴシック" pitchFamily="50" charset="-128"/>
                </a:rPr>
                <a:t>C1=220pF</a:t>
              </a:r>
              <a:endParaRPr kumimoji="1" lang="ja-JP" altLang="en-US" sz="1600" dirty="0">
                <a:ea typeface="ＭＳ Ｐゴシック" pitchFamily="50" charset="-128"/>
              </a:endParaRPr>
            </a:p>
          </p:txBody>
        </p:sp>
        <p:cxnSp>
          <p:nvCxnSpPr>
            <p:cNvPr id="29" name="直線コネクタ 28"/>
            <p:cNvCxnSpPr/>
            <p:nvPr/>
          </p:nvCxnSpPr>
          <p:spPr>
            <a:xfrm rot="5400000" flipH="1" flipV="1">
              <a:off x="2782793" y="4269473"/>
              <a:ext cx="283396" cy="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flipH="1" flipV="1">
              <a:off x="2307610" y="3451899"/>
              <a:ext cx="228729" cy="4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44"/>
            <p:cNvGrpSpPr/>
            <p:nvPr/>
          </p:nvGrpSpPr>
          <p:grpSpPr>
            <a:xfrm rot="5400000">
              <a:off x="3622858" y="4385721"/>
              <a:ext cx="303150" cy="203022"/>
              <a:chOff x="2499504" y="2143116"/>
              <a:chExt cx="429422" cy="428628"/>
            </a:xfrm>
          </p:grpSpPr>
          <p:cxnSp>
            <p:nvCxnSpPr>
              <p:cNvPr id="103" name="直線コネクタ 48"/>
              <p:cNvCxnSpPr/>
              <p:nvPr/>
            </p:nvCxnSpPr>
            <p:spPr>
              <a:xfrm rot="5400000" flipH="1" flipV="1">
                <a:off x="2428860" y="228599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
              <p:cNvCxnSpPr/>
              <p:nvPr/>
            </p:nvCxnSpPr>
            <p:spPr>
              <a:xfrm rot="16200000" flipH="1">
                <a:off x="2357422" y="2357430"/>
                <a:ext cx="35719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5400000" flipH="1" flipV="1">
                <a:off x="2393141"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16200000" flipH="1">
                <a:off x="2500298" y="2285992"/>
                <a:ext cx="35719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5400000" flipH="1" flipV="1">
                <a:off x="2536017"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20"/>
              <p:cNvCxnSpPr/>
              <p:nvPr/>
            </p:nvCxnSpPr>
            <p:spPr>
              <a:xfrm rot="16200000" flipH="1">
                <a:off x="2607455"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55"/>
              <p:cNvCxnSpPr/>
              <p:nvPr/>
            </p:nvCxnSpPr>
            <p:spPr>
              <a:xfrm rot="5400000" flipH="1" flipV="1">
                <a:off x="2786050" y="2428868"/>
                <a:ext cx="214314"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3862281" y="4323004"/>
              <a:ext cx="600146" cy="327945"/>
            </a:xfrm>
            <a:prstGeom prst="rect">
              <a:avLst/>
            </a:prstGeom>
            <a:noFill/>
            <a:ln w="19050">
              <a:noFill/>
            </a:ln>
          </p:spPr>
          <p:txBody>
            <a:bodyPr wrap="none" rtlCol="0">
              <a:spAutoFit/>
            </a:bodyPr>
            <a:lstStyle/>
            <a:p>
              <a:r>
                <a:rPr kumimoji="1" lang="en-US" altLang="ja-JP" sz="1600" dirty="0" smtClean="0">
                  <a:ea typeface="ＭＳ Ｐゴシック" pitchFamily="50" charset="-128"/>
                </a:rPr>
                <a:t>5MΩ</a:t>
              </a:r>
              <a:endParaRPr kumimoji="1" lang="ja-JP" altLang="en-US" sz="1600" dirty="0">
                <a:ea typeface="ＭＳ Ｐゴシック" pitchFamily="50" charset="-128"/>
              </a:endParaRPr>
            </a:p>
          </p:txBody>
        </p:sp>
        <p:grpSp>
          <p:nvGrpSpPr>
            <p:cNvPr id="31" name="グループ化 87"/>
            <p:cNvGrpSpPr/>
            <p:nvPr/>
          </p:nvGrpSpPr>
          <p:grpSpPr>
            <a:xfrm>
              <a:off x="3605245" y="5056874"/>
              <a:ext cx="348891" cy="100862"/>
              <a:chOff x="5214942" y="4643446"/>
              <a:chExt cx="428628" cy="142876"/>
            </a:xfrm>
          </p:grpSpPr>
          <p:cxnSp>
            <p:nvCxnSpPr>
              <p:cNvPr id="99" name="直線コネクタ 98"/>
              <p:cNvCxnSpPr/>
              <p:nvPr/>
            </p:nvCxnSpPr>
            <p:spPr>
              <a:xfrm>
                <a:off x="5214942" y="4643446"/>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5400000">
                <a:off x="5250661"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5400000">
                <a:off x="5393537"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5400000">
                <a:off x="5536413"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二等辺三角形 33"/>
            <p:cNvSpPr/>
            <p:nvPr/>
          </p:nvSpPr>
          <p:spPr>
            <a:xfrm rot="5400000">
              <a:off x="5337754" y="3225459"/>
              <a:ext cx="451736" cy="397712"/>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rot="5400000">
              <a:off x="4847107" y="3810156"/>
              <a:ext cx="571821" cy="12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グループ化 106"/>
            <p:cNvGrpSpPr/>
            <p:nvPr/>
          </p:nvGrpSpPr>
          <p:grpSpPr>
            <a:xfrm>
              <a:off x="4969203" y="4097083"/>
              <a:ext cx="327631" cy="114396"/>
              <a:chOff x="5214942" y="4643446"/>
              <a:chExt cx="428628" cy="142876"/>
            </a:xfrm>
          </p:grpSpPr>
          <p:cxnSp>
            <p:nvCxnSpPr>
              <p:cNvPr id="95" name="直線コネクタ 94"/>
              <p:cNvCxnSpPr/>
              <p:nvPr/>
            </p:nvCxnSpPr>
            <p:spPr>
              <a:xfrm>
                <a:off x="5214942" y="4643446"/>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5400000">
                <a:off x="5250661"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5400000">
                <a:off x="5393537"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5400000">
                <a:off x="5536413" y="4679165"/>
                <a:ext cx="142876"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151"/>
            <p:cNvGrpSpPr/>
            <p:nvPr/>
          </p:nvGrpSpPr>
          <p:grpSpPr>
            <a:xfrm>
              <a:off x="5238190" y="2686213"/>
              <a:ext cx="546843" cy="458731"/>
              <a:chOff x="6500033" y="1071546"/>
              <a:chExt cx="715173" cy="573092"/>
            </a:xfrm>
          </p:grpSpPr>
          <p:cxnSp>
            <p:nvCxnSpPr>
              <p:cNvPr id="82" name="直線コネクタ 81"/>
              <p:cNvCxnSpPr/>
              <p:nvPr/>
            </p:nvCxnSpPr>
            <p:spPr>
              <a:xfrm rot="5400000">
                <a:off x="6571867" y="1500571"/>
                <a:ext cx="2865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5400000">
                <a:off x="6858413" y="1499777"/>
                <a:ext cx="285752"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5400000">
                <a:off x="6344020" y="1340496"/>
                <a:ext cx="316483" cy="4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500826" y="1500174"/>
                <a:ext cx="21431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000892" y="1500174"/>
                <a:ext cx="21431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16200000" flipV="1">
                <a:off x="7041641" y="1341907"/>
                <a:ext cx="316487" cy="1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6200000" flipH="1" flipV="1">
                <a:off x="6964579" y="1213760"/>
                <a:ext cx="71570" cy="1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10"/>
              <p:cNvCxnSpPr/>
              <p:nvPr/>
            </p:nvCxnSpPr>
            <p:spPr>
              <a:xfrm rot="5400000" flipH="1">
                <a:off x="6887132" y="1137240"/>
                <a:ext cx="178925"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16200000" flipH="1" flipV="1">
                <a:off x="6821702" y="1155132"/>
                <a:ext cx="214710"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5400000" flipH="1">
                <a:off x="6792058" y="1173025"/>
                <a:ext cx="178925"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16200000" flipH="1" flipV="1">
                <a:off x="6726628" y="1155132"/>
                <a:ext cx="214710"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20"/>
              <p:cNvCxnSpPr/>
              <p:nvPr/>
            </p:nvCxnSpPr>
            <p:spPr>
              <a:xfrm rot="5400000" flipH="1">
                <a:off x="6679090" y="1155132"/>
                <a:ext cx="214710"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rot="16200000" flipH="1" flipV="1">
                <a:off x="6685230" y="1101455"/>
                <a:ext cx="107355" cy="47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p:nvCxnSpPr>
          <p:spPr>
            <a:xfrm rot="10800000">
              <a:off x="4964072" y="2761953"/>
              <a:ext cx="436840" cy="1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16200000" flipH="1">
              <a:off x="5731055" y="3091757"/>
              <a:ext cx="633882" cy="3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ストライプ矢印 39"/>
            <p:cNvSpPr/>
            <p:nvPr/>
          </p:nvSpPr>
          <p:spPr>
            <a:xfrm>
              <a:off x="1996344" y="3615161"/>
              <a:ext cx="270696" cy="214914"/>
            </a:xfrm>
            <a:prstGeom prst="strip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321913" y="2338677"/>
              <a:ext cx="351378" cy="369332"/>
            </a:xfrm>
            <a:prstGeom prst="rect">
              <a:avLst/>
            </a:prstGeom>
            <a:noFill/>
            <a:ln w="19050">
              <a:noFill/>
            </a:ln>
          </p:spPr>
          <p:txBody>
            <a:bodyPr wrap="none" rtlCol="0">
              <a:spAutoFit/>
            </a:bodyPr>
            <a:lstStyle/>
            <a:p>
              <a:r>
                <a:rPr kumimoji="1" lang="en-US" altLang="ja-JP" dirty="0" smtClean="0">
                  <a:ea typeface="ＭＳ ゴシック" pitchFamily="49" charset="-128"/>
                </a:rPr>
                <a:t>R</a:t>
              </a:r>
              <a:r>
                <a:rPr kumimoji="1" lang="en-US" altLang="ja-JP" baseline="-25000" dirty="0" smtClean="0">
                  <a:ea typeface="ＭＳ ゴシック" pitchFamily="49" charset="-128"/>
                </a:rPr>
                <a:t>f</a:t>
              </a:r>
              <a:endParaRPr kumimoji="1" lang="ja-JP" altLang="en-US" baseline="-25000" dirty="0">
                <a:ea typeface="ＭＳ ゴシック" pitchFamily="49" charset="-128"/>
              </a:endParaRPr>
            </a:p>
          </p:txBody>
        </p:sp>
        <p:sp>
          <p:nvSpPr>
            <p:cNvPr id="42" name="テキスト ボックス 41"/>
            <p:cNvSpPr txBox="1"/>
            <p:nvPr/>
          </p:nvSpPr>
          <p:spPr>
            <a:xfrm>
              <a:off x="5348695" y="2881517"/>
              <a:ext cx="352982" cy="338554"/>
            </a:xfrm>
            <a:prstGeom prst="rect">
              <a:avLst/>
            </a:prstGeom>
            <a:noFill/>
            <a:ln w="19050">
              <a:noFill/>
            </a:ln>
          </p:spPr>
          <p:txBody>
            <a:bodyPr wrap="none" rtlCol="0">
              <a:spAutoFit/>
            </a:bodyPr>
            <a:lstStyle/>
            <a:p>
              <a:r>
                <a:rPr kumimoji="1" lang="en-US" altLang="ja-JP" sz="1600" dirty="0" smtClean="0">
                  <a:ea typeface="ＭＳ ゴシック" pitchFamily="49" charset="-128"/>
                </a:rPr>
                <a:t>C</a:t>
              </a:r>
              <a:r>
                <a:rPr kumimoji="1" lang="en-US" altLang="ja-JP" sz="1600" baseline="-25000" dirty="0" smtClean="0">
                  <a:ea typeface="ＭＳ ゴシック" pitchFamily="49" charset="-128"/>
                </a:rPr>
                <a:t>f</a:t>
              </a:r>
              <a:endParaRPr kumimoji="1" lang="ja-JP" altLang="en-US" sz="1600" baseline="-25000" dirty="0">
                <a:ea typeface="ＭＳ ゴシック" pitchFamily="49" charset="-128"/>
              </a:endParaRPr>
            </a:p>
          </p:txBody>
        </p:sp>
        <p:sp>
          <p:nvSpPr>
            <p:cNvPr id="43" name="正方形/長方形 42"/>
            <p:cNvSpPr/>
            <p:nvPr/>
          </p:nvSpPr>
          <p:spPr>
            <a:xfrm>
              <a:off x="4308819" y="1990233"/>
              <a:ext cx="782734" cy="25770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ea typeface="ＭＳ Ｐゴシック" pitchFamily="50" charset="-128"/>
                </a:rPr>
                <a:t>Gate</a:t>
              </a:r>
              <a:endParaRPr kumimoji="1" lang="ja-JP" altLang="en-US" sz="2000" dirty="0">
                <a:solidFill>
                  <a:schemeClr val="tx1"/>
                </a:solidFill>
                <a:ea typeface="ＭＳ Ｐゴシック" pitchFamily="50" charset="-128"/>
              </a:endParaRPr>
            </a:p>
          </p:txBody>
        </p:sp>
        <p:sp>
          <p:nvSpPr>
            <p:cNvPr id="44" name="正方形/長方形 43"/>
            <p:cNvSpPr/>
            <p:nvPr/>
          </p:nvSpPr>
          <p:spPr>
            <a:xfrm>
              <a:off x="4286778" y="1550422"/>
              <a:ext cx="812087" cy="3306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ea typeface="ＭＳ Ｐゴシック" pitchFamily="50" charset="-128"/>
                </a:rPr>
                <a:t>c</a:t>
              </a:r>
              <a:r>
                <a:rPr kumimoji="1" lang="en-US" altLang="ja-JP" sz="2000" dirty="0" smtClean="0">
                  <a:solidFill>
                    <a:schemeClr val="tx1"/>
                  </a:solidFill>
                  <a:ea typeface="ＭＳ Ｐゴシック" pitchFamily="50" charset="-128"/>
                </a:rPr>
                <a:t>lock</a:t>
              </a:r>
              <a:endParaRPr kumimoji="1" lang="ja-JP" altLang="en-US" sz="2000" dirty="0">
                <a:solidFill>
                  <a:schemeClr val="tx1"/>
                </a:solidFill>
                <a:ea typeface="ＭＳ Ｐゴシック" pitchFamily="50" charset="-128"/>
              </a:endParaRPr>
            </a:p>
          </p:txBody>
        </p:sp>
        <p:cxnSp>
          <p:nvCxnSpPr>
            <p:cNvPr id="46" name="直線コネクタ 45"/>
            <p:cNvCxnSpPr/>
            <p:nvPr/>
          </p:nvCxnSpPr>
          <p:spPr>
            <a:xfrm>
              <a:off x="2444307" y="4129050"/>
              <a:ext cx="484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6244528" y="3076760"/>
              <a:ext cx="947435" cy="54497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ea typeface="ＭＳ ゴシック" pitchFamily="49" charset="-128"/>
                </a:rPr>
                <a:t>Shaper</a:t>
              </a:r>
            </a:p>
            <a:p>
              <a:pPr algn="ctr"/>
              <a:r>
                <a:rPr lang="en-US" altLang="ja-JP" sz="1400" dirty="0" smtClean="0">
                  <a:solidFill>
                    <a:schemeClr val="tx1"/>
                  </a:solidFill>
                  <a:ea typeface="ＭＳ ゴシック" pitchFamily="49" charset="-128"/>
                </a:rPr>
                <a:t>(τ=30ns)</a:t>
              </a:r>
              <a:endParaRPr kumimoji="1" lang="ja-JP" altLang="en-US" sz="1400" dirty="0">
                <a:solidFill>
                  <a:schemeClr val="tx1"/>
                </a:solidFill>
                <a:ea typeface="ＭＳ ゴシック" pitchFamily="49" charset="-128"/>
              </a:endParaRPr>
            </a:p>
          </p:txBody>
        </p:sp>
        <p:sp>
          <p:nvSpPr>
            <p:cNvPr id="49" name="正方形/長方形 48"/>
            <p:cNvSpPr/>
            <p:nvPr/>
          </p:nvSpPr>
          <p:spPr>
            <a:xfrm>
              <a:off x="7279706" y="2504121"/>
              <a:ext cx="1062714" cy="115806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ea typeface="ＭＳ ゴシック" pitchFamily="49" charset="-128"/>
                </a:rPr>
                <a:t>FADC</a:t>
              </a:r>
            </a:p>
            <a:p>
              <a:pPr algn="ctr"/>
              <a:r>
                <a:rPr lang="en-US" altLang="ja-JP" sz="1400" dirty="0" smtClean="0">
                  <a:solidFill>
                    <a:schemeClr val="tx1"/>
                  </a:solidFill>
                  <a:ea typeface="ＭＳ ゴシック" pitchFamily="49" charset="-128"/>
                </a:rPr>
                <a:t>43 MHz</a:t>
              </a:r>
            </a:p>
            <a:p>
              <a:pPr algn="ctr"/>
              <a:r>
                <a:rPr kumimoji="1" lang="en-US" altLang="ja-JP" sz="1400" dirty="0" smtClean="0">
                  <a:solidFill>
                    <a:schemeClr val="tx1"/>
                  </a:solidFill>
                  <a:ea typeface="ＭＳ ゴシック" pitchFamily="49" charset="-128"/>
                </a:rPr>
                <a:t>12 bits</a:t>
              </a:r>
            </a:p>
            <a:p>
              <a:pPr algn="ctr"/>
              <a:r>
                <a:rPr lang="en-US" altLang="ja-JP" sz="1400" dirty="0" smtClean="0">
                  <a:solidFill>
                    <a:schemeClr val="tx1"/>
                  </a:solidFill>
                  <a:ea typeface="ＭＳ ゴシック" pitchFamily="49" charset="-128"/>
                </a:rPr>
                <a:t>256 words</a:t>
              </a:r>
              <a:endParaRPr kumimoji="1" lang="ja-JP" altLang="en-US" sz="1400" dirty="0">
                <a:solidFill>
                  <a:schemeClr val="tx1"/>
                </a:solidFill>
                <a:ea typeface="ＭＳ ゴシック" pitchFamily="49" charset="-128"/>
              </a:endParaRPr>
            </a:p>
          </p:txBody>
        </p:sp>
        <p:cxnSp>
          <p:nvCxnSpPr>
            <p:cNvPr id="50" name="直線コネクタ 49"/>
            <p:cNvCxnSpPr/>
            <p:nvPr/>
          </p:nvCxnSpPr>
          <p:spPr>
            <a:xfrm>
              <a:off x="2418552" y="3342676"/>
              <a:ext cx="16918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624982" y="2776607"/>
              <a:ext cx="4060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a:off x="4660306" y="3072604"/>
              <a:ext cx="613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6176854" y="2383254"/>
              <a:ext cx="2300914" cy="1430549"/>
            </a:xfrm>
            <a:prstGeom prst="roundRect">
              <a:avLst>
                <a:gd name="adj" fmla="val 9628"/>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rot="5400000">
              <a:off x="3572462" y="4851895"/>
              <a:ext cx="408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7665681" y="2027272"/>
              <a:ext cx="877177" cy="349537"/>
            </a:xfrm>
            <a:prstGeom prst="rect">
              <a:avLst/>
            </a:prstGeom>
            <a:noFill/>
            <a:ln w="19050">
              <a:noFill/>
            </a:ln>
          </p:spPr>
          <p:txBody>
            <a:bodyPr wrap="none" rtlCol="0">
              <a:spAutoFit/>
            </a:bodyPr>
            <a:lstStyle/>
            <a:p>
              <a:r>
                <a:rPr kumimoji="1" lang="en-US" altLang="ja-JP" dirty="0" smtClean="0">
                  <a:ea typeface="ＭＳ ゴシック" pitchFamily="49" charset="-128"/>
                </a:rPr>
                <a:t>CAMAC</a:t>
              </a:r>
              <a:endParaRPr kumimoji="1" lang="ja-JP" altLang="en-US" dirty="0">
                <a:ea typeface="ＭＳ ゴシック" pitchFamily="49" charset="-128"/>
              </a:endParaRPr>
            </a:p>
          </p:txBody>
        </p:sp>
        <p:grpSp>
          <p:nvGrpSpPr>
            <p:cNvPr id="37" name="グループ化 44"/>
            <p:cNvGrpSpPr/>
            <p:nvPr/>
          </p:nvGrpSpPr>
          <p:grpSpPr>
            <a:xfrm rot="5400000">
              <a:off x="2279858" y="4404351"/>
              <a:ext cx="303150" cy="203022"/>
              <a:chOff x="2499504" y="2143116"/>
              <a:chExt cx="429422" cy="428628"/>
            </a:xfrm>
          </p:grpSpPr>
          <p:cxnSp>
            <p:nvCxnSpPr>
              <p:cNvPr id="75" name="直線コネクタ 48"/>
              <p:cNvCxnSpPr/>
              <p:nvPr/>
            </p:nvCxnSpPr>
            <p:spPr>
              <a:xfrm rot="5400000" flipH="1" flipV="1">
                <a:off x="2428860" y="228599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10"/>
              <p:cNvCxnSpPr/>
              <p:nvPr/>
            </p:nvCxnSpPr>
            <p:spPr>
              <a:xfrm rot="16200000" flipH="1">
                <a:off x="2357422" y="2357430"/>
                <a:ext cx="35719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5400000" flipH="1" flipV="1">
                <a:off x="2393141"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16200000" flipH="1">
                <a:off x="2500298" y="2285992"/>
                <a:ext cx="357190"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5400000" flipH="1" flipV="1">
                <a:off x="2536017"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20"/>
              <p:cNvCxnSpPr/>
              <p:nvPr/>
            </p:nvCxnSpPr>
            <p:spPr>
              <a:xfrm rot="16200000" flipH="1">
                <a:off x="2607455" y="2321711"/>
                <a:ext cx="428628"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5400000" flipH="1" flipV="1">
                <a:off x="2786050" y="2428868"/>
                <a:ext cx="214314" cy="71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96"/>
            <p:cNvGrpSpPr/>
            <p:nvPr/>
          </p:nvGrpSpPr>
          <p:grpSpPr>
            <a:xfrm>
              <a:off x="1123575" y="3049092"/>
              <a:ext cx="879761" cy="204364"/>
              <a:chOff x="467544" y="1988840"/>
              <a:chExt cx="936104" cy="216024"/>
            </a:xfrm>
          </p:grpSpPr>
          <p:sp>
            <p:nvSpPr>
              <p:cNvPr id="73" name="正方形/長方形 72"/>
              <p:cNvSpPr/>
              <p:nvPr/>
            </p:nvSpPr>
            <p:spPr>
              <a:xfrm>
                <a:off x="467544" y="1988840"/>
                <a:ext cx="576064" cy="216024"/>
              </a:xfrm>
              <a:prstGeom prst="rect">
                <a:avLst/>
              </a:prstGeom>
              <a:solidFill>
                <a:schemeClr val="tx1">
                  <a:lumMod val="85000"/>
                  <a:lumOff val="1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1043608" y="2027395"/>
                <a:ext cx="360040" cy="144016"/>
              </a:xfrm>
              <a:prstGeom prst="rect">
                <a:avLst/>
              </a:prstGeom>
              <a:solidFill>
                <a:srgbClr val="CCEC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97"/>
            <p:cNvGrpSpPr/>
            <p:nvPr/>
          </p:nvGrpSpPr>
          <p:grpSpPr>
            <a:xfrm>
              <a:off x="1123575" y="4160132"/>
              <a:ext cx="879761" cy="204364"/>
              <a:chOff x="467544" y="1988840"/>
              <a:chExt cx="936104" cy="216024"/>
            </a:xfrm>
          </p:grpSpPr>
          <p:sp>
            <p:nvSpPr>
              <p:cNvPr id="71" name="正方形/長方形 70"/>
              <p:cNvSpPr/>
              <p:nvPr/>
            </p:nvSpPr>
            <p:spPr>
              <a:xfrm>
                <a:off x="467544" y="1988840"/>
                <a:ext cx="576064" cy="216024"/>
              </a:xfrm>
              <a:prstGeom prst="rect">
                <a:avLst/>
              </a:prstGeom>
              <a:solidFill>
                <a:schemeClr val="tx1">
                  <a:lumMod val="85000"/>
                  <a:lumOff val="1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043608" y="2027395"/>
                <a:ext cx="360040" cy="144016"/>
              </a:xfrm>
              <a:prstGeom prst="rect">
                <a:avLst/>
              </a:prstGeom>
              <a:solidFill>
                <a:srgbClr val="CCEC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0" name="カギ線コネクタ 59"/>
            <p:cNvCxnSpPr/>
            <p:nvPr/>
          </p:nvCxnSpPr>
          <p:spPr>
            <a:xfrm rot="10800000" flipH="1" flipV="1">
              <a:off x="1158502" y="4262313"/>
              <a:ext cx="3383697" cy="1260245"/>
            </a:xfrm>
            <a:prstGeom prst="bentConnector3">
              <a:avLst>
                <a:gd name="adj1" fmla="val -325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a:stCxn id="73" idx="1"/>
            </p:cNvCxnSpPr>
            <p:nvPr/>
          </p:nvCxnSpPr>
          <p:spPr>
            <a:xfrm rot="10800000" flipH="1" flipV="1">
              <a:off x="1123574" y="3151273"/>
              <a:ext cx="3240774" cy="2554551"/>
            </a:xfrm>
            <a:prstGeom prst="bentConnector3">
              <a:avLst>
                <a:gd name="adj1" fmla="val -1222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485005" y="5617502"/>
              <a:ext cx="1624175" cy="1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618324" y="5427617"/>
              <a:ext cx="1298479" cy="3776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ea typeface="ＭＳ Ｐゴシック" pitchFamily="50" charset="-128"/>
                </a:rPr>
                <a:t>Coincidence</a:t>
              </a:r>
              <a:endParaRPr kumimoji="1" lang="ja-JP" altLang="en-US" dirty="0">
                <a:solidFill>
                  <a:schemeClr val="tx1"/>
                </a:solidFill>
                <a:ea typeface="ＭＳ Ｐゴシック" pitchFamily="50" charset="-128"/>
              </a:endParaRPr>
            </a:p>
          </p:txBody>
        </p:sp>
        <p:cxnSp>
          <p:nvCxnSpPr>
            <p:cNvPr id="64" name="直線矢印コネクタ 63"/>
            <p:cNvCxnSpPr/>
            <p:nvPr/>
          </p:nvCxnSpPr>
          <p:spPr>
            <a:xfrm rot="5400000">
              <a:off x="479925" y="3763620"/>
              <a:ext cx="2792976" cy="149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146024" y="5435932"/>
              <a:ext cx="2331744" cy="369332"/>
            </a:xfrm>
            <a:prstGeom prst="rect">
              <a:avLst/>
            </a:prstGeom>
            <a:noFill/>
          </p:spPr>
          <p:txBody>
            <a:bodyPr wrap="square" rtlCol="0">
              <a:spAutoFit/>
            </a:bodyPr>
            <a:lstStyle/>
            <a:p>
              <a:r>
                <a:rPr kumimoji="1" lang="en-US" altLang="ja-JP" dirty="0" smtClean="0">
                  <a:ea typeface="ＭＳ Ｐゴシック" pitchFamily="50" charset="-128"/>
                </a:rPr>
                <a:t>FADC stop (Cosmic)</a:t>
              </a:r>
              <a:endParaRPr kumimoji="1" lang="ja-JP" altLang="en-US" dirty="0">
                <a:ea typeface="ＭＳ Ｐゴシック" pitchFamily="50" charset="-128"/>
              </a:endParaRPr>
            </a:p>
          </p:txBody>
        </p:sp>
        <p:sp>
          <p:nvSpPr>
            <p:cNvPr id="67" name="テキスト ボックス 66"/>
            <p:cNvSpPr txBox="1"/>
            <p:nvPr/>
          </p:nvSpPr>
          <p:spPr>
            <a:xfrm>
              <a:off x="6151099" y="1559074"/>
              <a:ext cx="2309333" cy="369332"/>
            </a:xfrm>
            <a:prstGeom prst="rect">
              <a:avLst/>
            </a:prstGeom>
            <a:noFill/>
          </p:spPr>
          <p:txBody>
            <a:bodyPr wrap="square" rtlCol="0">
              <a:spAutoFit/>
            </a:bodyPr>
            <a:lstStyle/>
            <a:p>
              <a:r>
                <a:rPr kumimoji="1" lang="en-US" altLang="ja-JP" dirty="0" smtClean="0">
                  <a:ea typeface="ＭＳ Ｐゴシック" pitchFamily="50" charset="-128"/>
                </a:rPr>
                <a:t>FADC stop (Test pulse)</a:t>
              </a:r>
              <a:endParaRPr kumimoji="1" lang="ja-JP" altLang="en-US" dirty="0">
                <a:ea typeface="ＭＳ Ｐゴシック" pitchFamily="50" charset="-128"/>
              </a:endParaRPr>
            </a:p>
          </p:txBody>
        </p:sp>
        <p:sp>
          <p:nvSpPr>
            <p:cNvPr id="69" name="テキスト ボックス 68"/>
            <p:cNvSpPr txBox="1"/>
            <p:nvPr/>
          </p:nvSpPr>
          <p:spPr>
            <a:xfrm>
              <a:off x="1053300" y="2699695"/>
              <a:ext cx="801853" cy="357758"/>
            </a:xfrm>
            <a:prstGeom prst="rect">
              <a:avLst/>
            </a:prstGeom>
            <a:noFill/>
            <a:ln w="19050">
              <a:noFill/>
            </a:ln>
          </p:spPr>
          <p:txBody>
            <a:bodyPr wrap="none" rtlCol="0">
              <a:spAutoFit/>
            </a:bodyPr>
            <a:lstStyle/>
            <a:p>
              <a:r>
                <a:rPr kumimoji="1" lang="en-US" altLang="ja-JP" dirty="0" smtClean="0">
                  <a:ea typeface="ＭＳ Ｐゴシック" pitchFamily="50" charset="-128"/>
                </a:rPr>
                <a:t>trigger</a:t>
              </a:r>
              <a:endParaRPr kumimoji="1" lang="ja-JP" altLang="en-US" dirty="0">
                <a:ea typeface="ＭＳ Ｐゴシック" pitchFamily="50" charset="-128"/>
              </a:endParaRPr>
            </a:p>
          </p:txBody>
        </p:sp>
        <p:sp>
          <p:nvSpPr>
            <p:cNvPr id="70" name="テキスト ボックス 69"/>
            <p:cNvSpPr txBox="1"/>
            <p:nvPr/>
          </p:nvSpPr>
          <p:spPr>
            <a:xfrm>
              <a:off x="1397758" y="2058919"/>
              <a:ext cx="1055450" cy="327945"/>
            </a:xfrm>
            <a:prstGeom prst="rect">
              <a:avLst/>
            </a:prstGeom>
            <a:noFill/>
            <a:ln w="19050">
              <a:noFill/>
            </a:ln>
          </p:spPr>
          <p:txBody>
            <a:bodyPr wrap="none" rtlCol="0">
              <a:spAutoFit/>
            </a:bodyPr>
            <a:lstStyle/>
            <a:p>
              <a:r>
                <a:rPr kumimoji="1" lang="en-US" altLang="ja-JP" sz="1600" dirty="0" smtClean="0">
                  <a:ea typeface="ＭＳ Ｐゴシック" pitchFamily="50" charset="-128"/>
                </a:rPr>
                <a:t>Cosmic ray</a:t>
              </a:r>
              <a:endParaRPr kumimoji="1" lang="ja-JP" altLang="en-US" sz="1600" dirty="0">
                <a:ea typeface="ＭＳ Ｐゴシック" pitchFamily="50" charset="-128"/>
              </a:endParaRPr>
            </a:p>
          </p:txBody>
        </p:sp>
        <p:sp>
          <p:nvSpPr>
            <p:cNvPr id="119" name="テキスト ボックス 118"/>
            <p:cNvSpPr txBox="1"/>
            <p:nvPr/>
          </p:nvSpPr>
          <p:spPr>
            <a:xfrm>
              <a:off x="2509632" y="2695857"/>
              <a:ext cx="1486304" cy="369332"/>
            </a:xfrm>
            <a:prstGeom prst="rect">
              <a:avLst/>
            </a:prstGeom>
            <a:noFill/>
          </p:spPr>
          <p:txBody>
            <a:bodyPr wrap="none" rtlCol="0">
              <a:spAutoFit/>
            </a:bodyPr>
            <a:lstStyle/>
            <a:p>
              <a:r>
                <a:rPr kumimoji="1" lang="ja-JP" altLang="en-US" dirty="0" smtClean="0"/>
                <a:t>恒温槽</a:t>
              </a:r>
              <a:r>
                <a:rPr kumimoji="1" lang="en-US" altLang="ja-JP" dirty="0" smtClean="0"/>
                <a:t>(25</a:t>
              </a:r>
              <a:r>
                <a:rPr kumimoji="1" lang="ja-JP" altLang="en-US" dirty="0" smtClean="0"/>
                <a:t>℃</a:t>
              </a:r>
              <a:r>
                <a:rPr kumimoji="1" lang="en-US" altLang="ja-JP" dirty="0" smtClean="0"/>
                <a:t>)</a:t>
              </a:r>
              <a:endParaRPr kumimoji="1" lang="ja-JP" altLang="en-US" dirty="0"/>
            </a:p>
          </p:txBody>
        </p:sp>
        <p:grpSp>
          <p:nvGrpSpPr>
            <p:cNvPr id="137" name="グループ化 136"/>
            <p:cNvGrpSpPr/>
            <p:nvPr/>
          </p:nvGrpSpPr>
          <p:grpSpPr>
            <a:xfrm>
              <a:off x="4539181" y="2571597"/>
              <a:ext cx="333910" cy="804463"/>
              <a:chOff x="6685938" y="4280721"/>
              <a:chExt cx="492761" cy="928591"/>
            </a:xfrm>
          </p:grpSpPr>
          <p:cxnSp>
            <p:nvCxnSpPr>
              <p:cNvPr id="117" name="直線コネクタ 116"/>
              <p:cNvCxnSpPr/>
              <p:nvPr/>
            </p:nvCxnSpPr>
            <p:spPr>
              <a:xfrm>
                <a:off x="6687253" y="4563592"/>
                <a:ext cx="491446" cy="1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687253" y="4878159"/>
                <a:ext cx="491446" cy="1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6757182" y="5043452"/>
                <a:ext cx="330628" cy="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rot="5400000" flipH="1" flipV="1">
                <a:off x="6780798" y="4421873"/>
                <a:ext cx="283396" cy="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6685938" y="4521557"/>
                <a:ext cx="367408" cy="338554"/>
              </a:xfrm>
              <a:prstGeom prst="rect">
                <a:avLst/>
              </a:prstGeom>
              <a:noFill/>
              <a:ln w="19050">
                <a:noFill/>
              </a:ln>
            </p:spPr>
            <p:txBody>
              <a:bodyPr wrap="none" rtlCol="0">
                <a:spAutoFit/>
              </a:bodyPr>
              <a:lstStyle/>
              <a:p>
                <a:r>
                  <a:rPr kumimoji="1" lang="en-US" altLang="ja-JP" sz="1600" dirty="0" smtClean="0">
                    <a:ea typeface="ＭＳ Ｐゴシック" pitchFamily="50" charset="-128"/>
                  </a:rPr>
                  <a:t>C</a:t>
                </a:r>
                <a:r>
                  <a:rPr kumimoji="1" lang="en-US" altLang="ja-JP" sz="1600" baseline="-25000" dirty="0" smtClean="0">
                    <a:ea typeface="ＭＳ Ｐゴシック" pitchFamily="50" charset="-128"/>
                  </a:rPr>
                  <a:t>T</a:t>
                </a:r>
                <a:endParaRPr kumimoji="1" lang="ja-JP" altLang="en-US" sz="1600" dirty="0">
                  <a:ea typeface="ＭＳ Ｐゴシック" pitchFamily="50" charset="-128"/>
                </a:endParaRPr>
              </a:p>
            </p:txBody>
          </p:sp>
        </p:grpSp>
        <p:sp>
          <p:nvSpPr>
            <p:cNvPr id="45" name="正方形/長方形 44"/>
            <p:cNvSpPr/>
            <p:nvPr/>
          </p:nvSpPr>
          <p:spPr>
            <a:xfrm>
              <a:off x="4375411" y="2367878"/>
              <a:ext cx="676740" cy="2827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smtClean="0">
                  <a:solidFill>
                    <a:schemeClr val="tx1"/>
                  </a:solidFill>
                  <a:ea typeface="ＭＳ Ｐゴシック" pitchFamily="50" charset="-128"/>
                </a:rPr>
                <a:t>Att</a:t>
              </a:r>
              <a:endParaRPr kumimoji="1" lang="ja-JP" altLang="en-US" sz="2000" dirty="0">
                <a:solidFill>
                  <a:schemeClr val="tx1"/>
                </a:solidFill>
                <a:ea typeface="ＭＳ Ｐゴシック" pitchFamily="50" charset="-128"/>
              </a:endParaRPr>
            </a:p>
          </p:txBody>
        </p:sp>
      </p:grpSp>
      <p:sp>
        <p:nvSpPr>
          <p:cNvPr id="123" name="スライド番号プレースホルダ 122"/>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12</a:t>
            </a:fld>
            <a:endParaRPr kumimoji="1" lang="ja-JP" altLang="en-US" dirty="0"/>
          </a:p>
        </p:txBody>
      </p:sp>
      <p:sp>
        <p:nvSpPr>
          <p:cNvPr id="124" name="テキスト ボックス 123"/>
          <p:cNvSpPr txBox="1"/>
          <p:nvPr/>
        </p:nvSpPr>
        <p:spPr>
          <a:xfrm>
            <a:off x="6084168" y="4077072"/>
            <a:ext cx="2736304" cy="954107"/>
          </a:xfrm>
          <a:prstGeom prst="rect">
            <a:avLst/>
          </a:prstGeom>
          <a:solidFill>
            <a:schemeClr val="accent3">
              <a:lumMod val="20000"/>
              <a:lumOff val="80000"/>
            </a:schemeClr>
          </a:solidFill>
          <a:ln>
            <a:noFill/>
          </a:ln>
        </p:spPr>
        <p:txBody>
          <a:bodyPr wrap="square" rtlCol="0">
            <a:spAutoFit/>
          </a:bodyPr>
          <a:lstStyle/>
          <a:p>
            <a:r>
              <a:rPr kumimoji="1" lang="en-US" altLang="ja-JP" sz="2000" dirty="0" smtClean="0"/>
              <a:t>FADC</a:t>
            </a:r>
          </a:p>
          <a:p>
            <a:r>
              <a:rPr lang="ja-JP" altLang="en-US" dirty="0" smtClean="0"/>
              <a:t>信号波形が時系列データで記録される。</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latin typeface="+mn-lt"/>
              </a:rPr>
              <a:t>恒温槽内の様子</a:t>
            </a:r>
            <a:endParaRPr kumimoji="1" lang="ja-JP" altLang="en-US" dirty="0">
              <a:latin typeface="+mn-lt"/>
            </a:endParaRPr>
          </a:p>
        </p:txBody>
      </p:sp>
      <p:pic>
        <p:nvPicPr>
          <p:cNvPr id="7" name="Picture 3" descr="C:\Users\natsuko\Pictures\2009-11-16\057.JPG"/>
          <p:cNvPicPr>
            <a:picLocks noGrp="1" noChangeAspect="1" noChangeArrowheads="1"/>
          </p:cNvPicPr>
          <p:nvPr>
            <p:ph sz="quarter" idx="1"/>
          </p:nvPr>
        </p:nvPicPr>
        <p:blipFill>
          <a:blip r:embed="rId3" cstate="print"/>
          <a:srcRect/>
          <a:stretch>
            <a:fillRect/>
          </a:stretch>
        </p:blipFill>
        <p:spPr bwMode="auto">
          <a:xfrm>
            <a:off x="1187624" y="1566325"/>
            <a:ext cx="2547586" cy="3446851"/>
          </a:xfrm>
          <a:prstGeom prst="rect">
            <a:avLst/>
          </a:prstGeom>
          <a:noFill/>
        </p:spPr>
      </p:pic>
      <p:pic>
        <p:nvPicPr>
          <p:cNvPr id="11" name="Picture 2" descr="C:\Users\natsuko\Pictures\2009-11-16\062.JPG"/>
          <p:cNvPicPr>
            <a:picLocks noChangeAspect="1" noChangeArrowheads="1"/>
          </p:cNvPicPr>
          <p:nvPr/>
        </p:nvPicPr>
        <p:blipFill>
          <a:blip r:embed="rId4" cstate="print"/>
          <a:srcRect/>
          <a:stretch>
            <a:fillRect/>
          </a:stretch>
        </p:blipFill>
        <p:spPr bwMode="auto">
          <a:xfrm>
            <a:off x="4500199" y="2103377"/>
            <a:ext cx="3571900" cy="2678926"/>
          </a:xfrm>
          <a:prstGeom prst="rect">
            <a:avLst/>
          </a:prstGeom>
          <a:noFill/>
        </p:spPr>
      </p:pic>
      <p:sp>
        <p:nvSpPr>
          <p:cNvPr id="12" name="テキスト ボックス 11"/>
          <p:cNvSpPr txBox="1"/>
          <p:nvPr/>
        </p:nvSpPr>
        <p:spPr>
          <a:xfrm>
            <a:off x="7020272" y="1644792"/>
            <a:ext cx="934871" cy="369332"/>
          </a:xfrm>
          <a:prstGeom prst="rect">
            <a:avLst/>
          </a:prstGeom>
          <a:noFill/>
        </p:spPr>
        <p:txBody>
          <a:bodyPr wrap="none" rtlCol="0">
            <a:spAutoFit/>
          </a:bodyPr>
          <a:lstStyle/>
          <a:p>
            <a:r>
              <a:rPr lang="ja-JP" altLang="en-US" dirty="0" smtClean="0"/>
              <a:t>トリガー</a:t>
            </a:r>
            <a:endParaRPr lang="en-US" altLang="ja-JP" dirty="0" smtClean="0"/>
          </a:p>
        </p:txBody>
      </p:sp>
      <p:cxnSp>
        <p:nvCxnSpPr>
          <p:cNvPr id="13" name="直線矢印コネクタ 12"/>
          <p:cNvCxnSpPr/>
          <p:nvPr/>
        </p:nvCxnSpPr>
        <p:spPr>
          <a:xfrm rot="5400000">
            <a:off x="6178992" y="2281972"/>
            <a:ext cx="1214446" cy="42862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5857521" y="2674881"/>
            <a:ext cx="1928826" cy="35719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6200000" flipH="1">
            <a:off x="5143141" y="2389129"/>
            <a:ext cx="1500198" cy="500066"/>
          </a:xfrm>
          <a:prstGeom prst="straightConnector1">
            <a:avLst/>
          </a:prstGeom>
          <a:ln w="22225">
            <a:solidFill>
              <a:srgbClr val="0099FF"/>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293821" y="1597736"/>
            <a:ext cx="646331" cy="369332"/>
          </a:xfrm>
          <a:prstGeom prst="rect">
            <a:avLst/>
          </a:prstGeom>
          <a:noFill/>
        </p:spPr>
        <p:txBody>
          <a:bodyPr wrap="none" rtlCol="0">
            <a:spAutoFit/>
          </a:bodyPr>
          <a:lstStyle/>
          <a:p>
            <a:r>
              <a:rPr kumimoji="1" lang="ja-JP" altLang="en-US" dirty="0" smtClean="0"/>
              <a:t>結晶</a:t>
            </a:r>
            <a:endParaRPr kumimoji="1" lang="ja-JP" altLang="en-US" dirty="0"/>
          </a:p>
        </p:txBody>
      </p:sp>
      <p:cxnSp>
        <p:nvCxnSpPr>
          <p:cNvPr id="18" name="直線矢印コネクタ 17"/>
          <p:cNvCxnSpPr/>
          <p:nvPr/>
        </p:nvCxnSpPr>
        <p:spPr>
          <a:xfrm rot="16200000" flipV="1">
            <a:off x="7173126" y="3716936"/>
            <a:ext cx="1380926" cy="749513"/>
          </a:xfrm>
          <a:prstGeom prst="straightConnector1">
            <a:avLst/>
          </a:prstGeom>
          <a:ln w="2222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31640" y="4437112"/>
            <a:ext cx="723275" cy="400110"/>
          </a:xfrm>
          <a:prstGeom prst="rect">
            <a:avLst/>
          </a:prstGeom>
          <a:solidFill>
            <a:schemeClr val="bg1"/>
          </a:solidFill>
          <a:ln>
            <a:noFill/>
          </a:ln>
        </p:spPr>
        <p:txBody>
          <a:bodyPr wrap="none" rtlCol="0">
            <a:spAutoFit/>
          </a:bodyPr>
          <a:lstStyle/>
          <a:p>
            <a:r>
              <a:rPr kumimoji="1" lang="en-US" altLang="ja-JP" sz="2000" dirty="0" smtClean="0"/>
              <a:t>25</a:t>
            </a:r>
            <a:r>
              <a:rPr lang="ja-JP" altLang="en-US" sz="2000" dirty="0" smtClean="0"/>
              <a:t>℃</a:t>
            </a:r>
            <a:endParaRPr kumimoji="1" lang="ja-JP" altLang="en-US" sz="2000" dirty="0"/>
          </a:p>
        </p:txBody>
      </p:sp>
      <p:sp>
        <p:nvSpPr>
          <p:cNvPr id="19" name="スライド番号プレースホルダ 18"/>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13</a:t>
            </a:fld>
            <a:endParaRPr kumimoji="1" lang="ja-JP" altLang="en-US" dirty="0"/>
          </a:p>
        </p:txBody>
      </p:sp>
      <p:sp>
        <p:nvSpPr>
          <p:cNvPr id="20" name="テキスト ボックス 19"/>
          <p:cNvSpPr txBox="1"/>
          <p:nvPr/>
        </p:nvSpPr>
        <p:spPr>
          <a:xfrm>
            <a:off x="683568" y="5229200"/>
            <a:ext cx="7272808" cy="1354217"/>
          </a:xfrm>
          <a:prstGeom prst="rect">
            <a:avLst/>
          </a:prstGeom>
          <a:solidFill>
            <a:schemeClr val="accent2">
              <a:lumMod val="20000"/>
              <a:lumOff val="80000"/>
            </a:schemeClr>
          </a:solidFill>
        </p:spPr>
        <p:txBody>
          <a:bodyPr wrap="square" rtlCol="0">
            <a:spAutoFit/>
          </a:bodyPr>
          <a:lstStyle/>
          <a:p>
            <a:r>
              <a:rPr lang="ja-JP" altLang="en-US" sz="2000" dirty="0" smtClean="0"/>
              <a:t>実験で使用した結晶のサイズ</a:t>
            </a:r>
            <a:endParaRPr lang="en-US" altLang="ja-JP" sz="2000" dirty="0" smtClean="0"/>
          </a:p>
          <a:p>
            <a:pPr>
              <a:buClr>
                <a:schemeClr val="accent2"/>
              </a:buClr>
              <a:buFont typeface="Wingdings" pitchFamily="2" charset="2"/>
              <a:buChar char="l"/>
            </a:pPr>
            <a:r>
              <a:rPr lang="en-US" altLang="ja-JP" sz="2200" dirty="0" err="1" smtClean="0"/>
              <a:t>PureCsI</a:t>
            </a:r>
            <a:r>
              <a:rPr lang="ja-JP" altLang="en-US" sz="2200" dirty="0" smtClean="0"/>
              <a:t>　　断面</a:t>
            </a:r>
            <a:r>
              <a:rPr lang="en-US" altLang="ja-JP" sz="2200" dirty="0" smtClean="0"/>
              <a:t>5.5cm×5.5cm,</a:t>
            </a:r>
            <a:r>
              <a:rPr lang="ja-JP" altLang="en-US" sz="2200" dirty="0" smtClean="0"/>
              <a:t>長さ</a:t>
            </a:r>
            <a:r>
              <a:rPr lang="en-US" altLang="ja-JP" sz="2200" dirty="0" smtClean="0"/>
              <a:t>30cm</a:t>
            </a:r>
          </a:p>
          <a:p>
            <a:pPr lvl="1">
              <a:buClr>
                <a:schemeClr val="accent2"/>
              </a:buClr>
            </a:pPr>
            <a:r>
              <a:rPr lang="ja-JP" altLang="en-US" dirty="0" smtClean="0"/>
              <a:t>　　　　　　既存の</a:t>
            </a:r>
            <a:r>
              <a:rPr lang="en-US" altLang="ja-JP" dirty="0" smtClean="0"/>
              <a:t>Belle</a:t>
            </a:r>
            <a:r>
              <a:rPr lang="ja-JP" altLang="en-US" dirty="0" smtClean="0"/>
              <a:t>電磁カロリメーターに使用されているものと同じ</a:t>
            </a:r>
            <a:endParaRPr lang="en-US" altLang="ja-JP" dirty="0" smtClean="0"/>
          </a:p>
          <a:p>
            <a:pPr>
              <a:buClr>
                <a:schemeClr val="accent2"/>
              </a:buClr>
              <a:buFont typeface="Wingdings" pitchFamily="2" charset="2"/>
              <a:buChar char="l"/>
            </a:pPr>
            <a:r>
              <a:rPr lang="en-US" altLang="ja-JP" sz="2200" dirty="0" smtClean="0"/>
              <a:t>BSO</a:t>
            </a:r>
            <a:r>
              <a:rPr lang="ja-JP" altLang="en-US" sz="2200" dirty="0" smtClean="0"/>
              <a:t>　　　  断面</a:t>
            </a:r>
            <a:r>
              <a:rPr lang="en-US" altLang="ja-JP" sz="2200" dirty="0" smtClean="0"/>
              <a:t>2.2cm×2.2cm,</a:t>
            </a:r>
            <a:r>
              <a:rPr lang="ja-JP" altLang="en-US" sz="2200" dirty="0" smtClean="0"/>
              <a:t>長さ</a:t>
            </a:r>
            <a:r>
              <a:rPr lang="en-US" altLang="ja-JP" sz="2200" dirty="0" smtClean="0"/>
              <a:t>18cm</a:t>
            </a:r>
            <a:endParaRPr kumimoji="1" lang="ja-JP" altLang="en-US" dirty="0"/>
          </a:p>
        </p:txBody>
      </p:sp>
      <p:sp>
        <p:nvSpPr>
          <p:cNvPr id="17" name="テキスト ボックス 16"/>
          <p:cNvSpPr txBox="1"/>
          <p:nvPr/>
        </p:nvSpPr>
        <p:spPr>
          <a:xfrm>
            <a:off x="7236296" y="4757949"/>
            <a:ext cx="1872208" cy="646331"/>
          </a:xfrm>
          <a:prstGeom prst="rect">
            <a:avLst/>
          </a:prstGeom>
          <a:noFill/>
        </p:spPr>
        <p:txBody>
          <a:bodyPr wrap="square" rtlCol="0">
            <a:spAutoFit/>
          </a:bodyPr>
          <a:lstStyle/>
          <a:p>
            <a:r>
              <a:rPr kumimoji="1" lang="ja-JP" altLang="en-US" dirty="0" smtClean="0"/>
              <a:t>シールドボックス</a:t>
            </a:r>
            <a:r>
              <a:rPr kumimoji="1" lang="en-US" altLang="ja-JP" dirty="0" smtClean="0"/>
              <a:t>(APD</a:t>
            </a:r>
            <a:r>
              <a:rPr lang="en-US" altLang="ja-JP" dirty="0" smtClean="0"/>
              <a:t>+</a:t>
            </a:r>
            <a:r>
              <a:rPr kumimoji="1" lang="ja-JP" altLang="en-US" dirty="0" smtClean="0"/>
              <a:t>プリアンプ</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6836246" y="3964708"/>
            <a:ext cx="1296144" cy="1440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7" name="Picture 3"/>
          <p:cNvPicPr>
            <a:picLocks noChangeAspect="1" noChangeArrowheads="1"/>
          </p:cNvPicPr>
          <p:nvPr/>
        </p:nvPicPr>
        <p:blipFill>
          <a:blip r:embed="rId3" cstate="print"/>
          <a:srcRect/>
          <a:stretch>
            <a:fillRect/>
          </a:stretch>
        </p:blipFill>
        <p:spPr bwMode="auto">
          <a:xfrm>
            <a:off x="323528" y="1656096"/>
            <a:ext cx="3744416" cy="630438"/>
          </a:xfrm>
          <a:prstGeom prst="rect">
            <a:avLst/>
          </a:prstGeom>
          <a:noFill/>
          <a:ln w="9525">
            <a:noFill/>
            <a:miter lim="800000"/>
            <a:headEnd/>
            <a:tailEnd/>
          </a:ln>
        </p:spPr>
      </p:pic>
      <p:sp>
        <p:nvSpPr>
          <p:cNvPr id="16" name="テキスト ボックス 15"/>
          <p:cNvSpPr txBox="1"/>
          <p:nvPr/>
        </p:nvSpPr>
        <p:spPr>
          <a:xfrm>
            <a:off x="611560" y="2987660"/>
            <a:ext cx="3243196" cy="369332"/>
          </a:xfrm>
          <a:prstGeom prst="rect">
            <a:avLst/>
          </a:prstGeom>
          <a:noFill/>
        </p:spPr>
        <p:txBody>
          <a:bodyPr wrap="none" rtlCol="0">
            <a:spAutoFit/>
          </a:bodyPr>
          <a:lstStyle/>
          <a:p>
            <a:r>
              <a:rPr lang="en-US" altLang="ja-JP" dirty="0" smtClean="0"/>
              <a:t> </a:t>
            </a:r>
            <a:r>
              <a:rPr kumimoji="1" lang="ja-JP" altLang="en-US" dirty="0" smtClean="0"/>
              <a:t>テストパルス</a:t>
            </a:r>
            <a:r>
              <a:rPr kumimoji="1" lang="en-US" altLang="ja-JP" dirty="0" smtClean="0"/>
              <a:t>1</a:t>
            </a:r>
            <a:r>
              <a:rPr kumimoji="1" lang="ja-JP" altLang="en-US" dirty="0" smtClean="0"/>
              <a:t>イベントのデータ</a:t>
            </a:r>
            <a:endParaRPr kumimoji="1" lang="ja-JP" altLang="en-US" dirty="0"/>
          </a:p>
        </p:txBody>
      </p:sp>
      <p:sp>
        <p:nvSpPr>
          <p:cNvPr id="18" name="テキスト ボックス 17"/>
          <p:cNvSpPr txBox="1"/>
          <p:nvPr/>
        </p:nvSpPr>
        <p:spPr>
          <a:xfrm>
            <a:off x="5076056" y="2668564"/>
            <a:ext cx="3853940" cy="369332"/>
          </a:xfrm>
          <a:prstGeom prst="rect">
            <a:avLst/>
          </a:prstGeom>
          <a:noFill/>
        </p:spPr>
        <p:txBody>
          <a:bodyPr wrap="none" rtlCol="0">
            <a:spAutoFit/>
          </a:bodyPr>
          <a:lstStyle/>
          <a:p>
            <a:r>
              <a:rPr kumimoji="1" lang="ja-JP" altLang="en-US" dirty="0" smtClean="0"/>
              <a:t>テストパルス</a:t>
            </a:r>
            <a:r>
              <a:rPr kumimoji="1" lang="en-US" altLang="ja-JP" dirty="0" smtClean="0"/>
              <a:t>1000</a:t>
            </a:r>
            <a:r>
              <a:rPr kumimoji="1" lang="ja-JP" altLang="en-US" dirty="0" smtClean="0"/>
              <a:t>イベントの波高分布</a:t>
            </a:r>
            <a:endParaRPr kumimoji="1" lang="ja-JP" altLang="en-US" dirty="0"/>
          </a:p>
        </p:txBody>
      </p:sp>
      <p:sp>
        <p:nvSpPr>
          <p:cNvPr id="17" name="タイトル 1"/>
          <p:cNvSpPr>
            <a:spLocks noGrp="1"/>
          </p:cNvSpPr>
          <p:nvPr>
            <p:ph type="title"/>
          </p:nvPr>
        </p:nvSpPr>
        <p:spPr/>
        <p:txBody>
          <a:bodyPr>
            <a:noAutofit/>
          </a:bodyPr>
          <a:lstStyle/>
          <a:p>
            <a:r>
              <a:rPr kumimoji="1" lang="ja-JP" altLang="en-US" sz="3600" dirty="0" smtClean="0"/>
              <a:t>テストパルスによる雑音レベルの測定</a:t>
            </a:r>
            <a:endParaRPr kumimoji="1" lang="ja-JP" altLang="en-US" sz="3600" dirty="0"/>
          </a:p>
        </p:txBody>
      </p:sp>
      <p:pic>
        <p:nvPicPr>
          <p:cNvPr id="20" name="Picture 2" descr="C:\Users\natsukom\Documents\shuron\maeda\fig.eps\chap4\testpulse2p1.eps"/>
          <p:cNvPicPr>
            <a:picLocks noChangeAspect="1" noChangeArrowheads="1"/>
          </p:cNvPicPr>
          <p:nvPr/>
        </p:nvPicPr>
        <p:blipFill>
          <a:blip r:embed="rId4" cstate="print"/>
          <a:srcRect/>
          <a:stretch>
            <a:fillRect/>
          </a:stretch>
        </p:blipFill>
        <p:spPr bwMode="auto">
          <a:xfrm>
            <a:off x="5276019" y="3027452"/>
            <a:ext cx="3201171" cy="3313520"/>
          </a:xfrm>
          <a:prstGeom prst="rect">
            <a:avLst/>
          </a:prstGeom>
          <a:noFill/>
        </p:spPr>
      </p:pic>
      <p:sp>
        <p:nvSpPr>
          <p:cNvPr id="21" name="テキスト ボックス 20"/>
          <p:cNvSpPr txBox="1"/>
          <p:nvPr/>
        </p:nvSpPr>
        <p:spPr>
          <a:xfrm>
            <a:off x="6821006" y="4367720"/>
            <a:ext cx="1335334"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10.5</a:t>
            </a:r>
          </a:p>
          <a:p>
            <a:r>
              <a:rPr kumimoji="1" lang="en-US" altLang="ja-JP" dirty="0" smtClean="0"/>
              <a:t>FADC counts</a:t>
            </a:r>
            <a:endParaRPr kumimoji="1" lang="ja-JP" altLang="en-US" dirty="0"/>
          </a:p>
        </p:txBody>
      </p:sp>
      <p:sp>
        <p:nvSpPr>
          <p:cNvPr id="22" name="テキスト ボックス 21"/>
          <p:cNvSpPr txBox="1"/>
          <p:nvPr/>
        </p:nvSpPr>
        <p:spPr>
          <a:xfrm>
            <a:off x="5290412" y="3040516"/>
            <a:ext cx="1229824" cy="707886"/>
          </a:xfrm>
          <a:prstGeom prst="rect">
            <a:avLst/>
          </a:prstGeom>
          <a:solidFill>
            <a:srgbClr val="FFFF99"/>
          </a:solidFill>
        </p:spPr>
        <p:txBody>
          <a:bodyPr wrap="none" rtlCol="0">
            <a:spAutoFit/>
          </a:bodyPr>
          <a:lstStyle/>
          <a:p>
            <a:pPr algn="ctr"/>
            <a:r>
              <a:rPr lang="en-US" altLang="ja-JP" sz="2000" dirty="0" smtClean="0"/>
              <a:t>CMS7200</a:t>
            </a:r>
          </a:p>
          <a:p>
            <a:pPr algn="ctr"/>
            <a:r>
              <a:rPr kumimoji="1" lang="en-US" altLang="ja-JP" sz="2000" dirty="0" smtClean="0"/>
              <a:t>Test pulse</a:t>
            </a:r>
            <a:endParaRPr kumimoji="1" lang="ja-JP" altLang="en-US" sz="2000" dirty="0"/>
          </a:p>
        </p:txBody>
      </p:sp>
      <p:sp>
        <p:nvSpPr>
          <p:cNvPr id="23" name="テキスト ボックス 22"/>
          <p:cNvSpPr txBox="1"/>
          <p:nvPr/>
        </p:nvSpPr>
        <p:spPr>
          <a:xfrm>
            <a:off x="5796136" y="6124948"/>
            <a:ext cx="2514352" cy="369332"/>
          </a:xfrm>
          <a:prstGeom prst="rect">
            <a:avLst/>
          </a:prstGeom>
          <a:solidFill>
            <a:schemeClr val="bg1"/>
          </a:solidFill>
        </p:spPr>
        <p:txBody>
          <a:bodyPr wrap="square" rtlCol="0">
            <a:spAutoFit/>
          </a:bodyPr>
          <a:lstStyle/>
          <a:p>
            <a:r>
              <a:rPr kumimoji="1" lang="en-US" altLang="ja-JP" dirty="0" smtClean="0"/>
              <a:t>Pulse height[FADC counts]</a:t>
            </a:r>
            <a:endParaRPr kumimoji="1" lang="ja-JP" altLang="en-US" dirty="0"/>
          </a:p>
        </p:txBody>
      </p:sp>
      <p:sp>
        <p:nvSpPr>
          <p:cNvPr id="24" name="テキスト ボックス 23"/>
          <p:cNvSpPr txBox="1"/>
          <p:nvPr/>
        </p:nvSpPr>
        <p:spPr>
          <a:xfrm>
            <a:off x="4211960" y="1644189"/>
            <a:ext cx="2808312" cy="646331"/>
          </a:xfrm>
          <a:prstGeom prst="rect">
            <a:avLst/>
          </a:prstGeom>
          <a:noFill/>
          <a:ln>
            <a:noFill/>
          </a:ln>
        </p:spPr>
        <p:txBody>
          <a:bodyPr wrap="square" rtlCol="0">
            <a:spAutoFit/>
          </a:bodyPr>
          <a:lstStyle/>
          <a:p>
            <a:r>
              <a:rPr kumimoji="1" lang="ja-JP" altLang="en-US" dirty="0" smtClean="0"/>
              <a:t>・</a:t>
            </a:r>
            <a:r>
              <a:rPr kumimoji="1" lang="en-US" altLang="ja-JP" dirty="0" smtClean="0"/>
              <a:t>n=5</a:t>
            </a:r>
            <a:r>
              <a:rPr lang="ja-JP" altLang="en-US" dirty="0" smtClean="0"/>
              <a:t>　</a:t>
            </a:r>
            <a:r>
              <a:rPr kumimoji="1" lang="ja-JP" altLang="en-US" dirty="0" smtClean="0"/>
              <a:t>・</a:t>
            </a:r>
            <a:r>
              <a:rPr lang="en-US" altLang="ja-JP" dirty="0" smtClean="0"/>
              <a:t>a:</a:t>
            </a:r>
            <a:r>
              <a:rPr lang="ja-JP" altLang="en-US" dirty="0" smtClean="0"/>
              <a:t>波高　・</a:t>
            </a:r>
            <a:r>
              <a:rPr lang="en-US" altLang="ja-JP" dirty="0" smtClean="0"/>
              <a:t>τ:</a:t>
            </a:r>
            <a:r>
              <a:rPr lang="ja-JP" altLang="en-US" dirty="0" smtClean="0"/>
              <a:t>時定数</a:t>
            </a:r>
          </a:p>
          <a:p>
            <a:r>
              <a:rPr lang="ja-JP" altLang="en-US" dirty="0" smtClean="0"/>
              <a:t>・</a:t>
            </a:r>
            <a:r>
              <a:rPr lang="en-US" altLang="ja-JP" dirty="0" smtClean="0"/>
              <a:t>t</a:t>
            </a:r>
            <a:r>
              <a:rPr kumimoji="1" lang="en-US" altLang="ja-JP" baseline="-25000" dirty="0" smtClean="0"/>
              <a:t>0</a:t>
            </a:r>
            <a:r>
              <a:rPr kumimoji="1" lang="en-US" altLang="ja-JP" dirty="0" smtClean="0"/>
              <a:t>:</a:t>
            </a:r>
            <a:r>
              <a:rPr kumimoji="1" lang="ja-JP" altLang="en-US" dirty="0" smtClean="0"/>
              <a:t>パルスのスタート時刻</a:t>
            </a:r>
            <a:endParaRPr kumimoji="1" lang="ja-JP" altLang="en-US" dirty="0"/>
          </a:p>
        </p:txBody>
      </p:sp>
      <p:pic>
        <p:nvPicPr>
          <p:cNvPr id="39938" name="Picture 2"/>
          <p:cNvPicPr>
            <a:picLocks noChangeAspect="1" noChangeArrowheads="1"/>
          </p:cNvPicPr>
          <p:nvPr/>
        </p:nvPicPr>
        <p:blipFill>
          <a:blip r:embed="rId5" cstate="print"/>
          <a:srcRect/>
          <a:stretch>
            <a:fillRect/>
          </a:stretch>
        </p:blipFill>
        <p:spPr bwMode="auto">
          <a:xfrm>
            <a:off x="611560" y="3284984"/>
            <a:ext cx="3143250" cy="3019425"/>
          </a:xfrm>
          <a:prstGeom prst="rect">
            <a:avLst/>
          </a:prstGeom>
          <a:noFill/>
          <a:ln w="9525">
            <a:noFill/>
            <a:miter lim="800000"/>
            <a:headEnd/>
            <a:tailEnd/>
          </a:ln>
        </p:spPr>
      </p:pic>
      <p:sp>
        <p:nvSpPr>
          <p:cNvPr id="29" name="テキスト ボックス 28"/>
          <p:cNvSpPr txBox="1"/>
          <p:nvPr/>
        </p:nvSpPr>
        <p:spPr>
          <a:xfrm>
            <a:off x="395536" y="2411596"/>
            <a:ext cx="3858300" cy="369332"/>
          </a:xfrm>
          <a:prstGeom prst="rect">
            <a:avLst/>
          </a:prstGeom>
          <a:noFill/>
        </p:spPr>
        <p:txBody>
          <a:bodyPr wrap="none" rtlCol="0">
            <a:spAutoFit/>
          </a:bodyPr>
          <a:lstStyle/>
          <a:p>
            <a:r>
              <a:rPr kumimoji="1" lang="en-US" altLang="ja-JP" dirty="0" smtClean="0"/>
              <a:t>+  </a:t>
            </a:r>
            <a:r>
              <a:rPr kumimoji="1" lang="ja-JP" altLang="en-US" dirty="0" smtClean="0"/>
              <a:t>ペデスタル</a:t>
            </a:r>
            <a:r>
              <a:rPr kumimoji="1" lang="en-US" altLang="ja-JP" dirty="0" smtClean="0"/>
              <a:t>(FADC</a:t>
            </a:r>
            <a:r>
              <a:rPr kumimoji="1" lang="ja-JP" altLang="en-US" dirty="0" smtClean="0"/>
              <a:t>無信号時の信号</a:t>
            </a:r>
            <a:r>
              <a:rPr kumimoji="1" lang="en-US" altLang="ja-JP" dirty="0" smtClean="0"/>
              <a:t>) </a:t>
            </a:r>
            <a:endParaRPr kumimoji="1" lang="ja-JP" altLang="en-US" dirty="0"/>
          </a:p>
        </p:txBody>
      </p:sp>
      <p:cxnSp>
        <p:nvCxnSpPr>
          <p:cNvPr id="33" name="直線矢印コネクタ 32"/>
          <p:cNvCxnSpPr/>
          <p:nvPr/>
        </p:nvCxnSpPr>
        <p:spPr>
          <a:xfrm rot="16200000" flipH="1">
            <a:off x="1259632" y="3789040"/>
            <a:ext cx="3024336" cy="86409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00000" flipH="1">
            <a:off x="467544" y="2204864"/>
            <a:ext cx="1944216" cy="18002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rot="16200000">
            <a:off x="4562997" y="4649078"/>
            <a:ext cx="1306025" cy="369332"/>
          </a:xfrm>
          <a:prstGeom prst="rect">
            <a:avLst/>
          </a:prstGeom>
          <a:solidFill>
            <a:schemeClr val="bg1"/>
          </a:solidFill>
        </p:spPr>
        <p:txBody>
          <a:bodyPr wrap="square" rtlCol="0">
            <a:spAutoFit/>
          </a:bodyPr>
          <a:lstStyle/>
          <a:p>
            <a:r>
              <a:rPr kumimoji="1" lang="en-US" altLang="ja-JP" dirty="0" smtClean="0"/>
              <a:t>FADC counts</a:t>
            </a:r>
            <a:endParaRPr kumimoji="1" lang="ja-JP" altLang="en-US" dirty="0"/>
          </a:p>
        </p:txBody>
      </p:sp>
      <p:sp>
        <p:nvSpPr>
          <p:cNvPr id="47" name="スライド番号プレースホルダ 46"/>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14</a:t>
            </a:fld>
            <a:endParaRPr kumimoji="1" lang="ja-JP" altLang="en-US" dirty="0"/>
          </a:p>
        </p:txBody>
      </p:sp>
      <p:sp>
        <p:nvSpPr>
          <p:cNvPr id="27" name="テキスト ボックス 26"/>
          <p:cNvSpPr txBox="1"/>
          <p:nvPr/>
        </p:nvSpPr>
        <p:spPr>
          <a:xfrm>
            <a:off x="2051720" y="6237312"/>
            <a:ext cx="771365" cy="369332"/>
          </a:xfrm>
          <a:prstGeom prst="rect">
            <a:avLst/>
          </a:prstGeom>
          <a:noFill/>
        </p:spPr>
        <p:txBody>
          <a:bodyPr wrap="none" rtlCol="0">
            <a:spAutoFit/>
          </a:bodyPr>
          <a:lstStyle/>
          <a:p>
            <a:r>
              <a:rPr lang="en-US" altLang="ja-JP" dirty="0" smtClean="0"/>
              <a:t>(</a:t>
            </a:r>
            <a:r>
              <a:rPr lang="ja-JP" altLang="en-US" dirty="0" smtClean="0"/>
              <a:t>時間</a:t>
            </a:r>
            <a:r>
              <a:rPr lang="en-US" altLang="ja-JP" dirty="0" smtClean="0"/>
              <a:t>)</a:t>
            </a:r>
            <a:endParaRPr kumimoji="1" lang="ja-JP" altLang="en-US" dirty="0"/>
          </a:p>
        </p:txBody>
      </p:sp>
      <p:sp>
        <p:nvSpPr>
          <p:cNvPr id="28" name="テキスト ボックス 27"/>
          <p:cNvSpPr txBox="1"/>
          <p:nvPr/>
        </p:nvSpPr>
        <p:spPr>
          <a:xfrm>
            <a:off x="6588224" y="6372036"/>
            <a:ext cx="771365" cy="369332"/>
          </a:xfrm>
          <a:prstGeom prst="rect">
            <a:avLst/>
          </a:prstGeom>
          <a:noFill/>
        </p:spPr>
        <p:txBody>
          <a:bodyPr wrap="none" rtlCol="0">
            <a:spAutoFit/>
          </a:bodyPr>
          <a:lstStyle/>
          <a:p>
            <a:r>
              <a:rPr kumimoji="1" lang="en-US" altLang="ja-JP" dirty="0" smtClean="0"/>
              <a:t>(</a:t>
            </a:r>
            <a:r>
              <a:rPr kumimoji="1" lang="ja-JP" altLang="en-US" dirty="0" smtClean="0"/>
              <a:t>波高</a:t>
            </a:r>
            <a:r>
              <a:rPr kumimoji="1"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366664" y="3388964"/>
            <a:ext cx="890988" cy="1189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Users\natsukom\Documents\shuron\maeda\fig.eps\chap4\200909051155l.eps"/>
          <p:cNvPicPr>
            <a:picLocks noGrp="1" noChangeAspect="1" noChangeArrowheads="1"/>
          </p:cNvPicPr>
          <p:nvPr>
            <p:ph sz="quarter" idx="1"/>
          </p:nvPr>
        </p:nvPicPr>
        <p:blipFill>
          <a:blip r:embed="rId2" cstate="print"/>
          <a:srcRect/>
          <a:stretch>
            <a:fillRect/>
          </a:stretch>
        </p:blipFill>
        <p:spPr bwMode="auto">
          <a:xfrm>
            <a:off x="5346722" y="2482007"/>
            <a:ext cx="3257726" cy="3327040"/>
          </a:xfrm>
          <a:prstGeom prst="rect">
            <a:avLst/>
          </a:prstGeom>
          <a:noFill/>
        </p:spPr>
      </p:pic>
      <p:sp>
        <p:nvSpPr>
          <p:cNvPr id="4" name="タイトル 3"/>
          <p:cNvSpPr>
            <a:spLocks noGrp="1"/>
          </p:cNvSpPr>
          <p:nvPr>
            <p:ph type="title"/>
          </p:nvPr>
        </p:nvSpPr>
        <p:spPr/>
        <p:txBody>
          <a:bodyPr>
            <a:noAutofit/>
          </a:bodyPr>
          <a:lstStyle/>
          <a:p>
            <a:r>
              <a:rPr lang="en-US" altLang="ja-JP" sz="3600" dirty="0" err="1" smtClean="0"/>
              <a:t>PureCsI+APD</a:t>
            </a:r>
            <a:r>
              <a:rPr lang="ja-JP" altLang="en-US" sz="3600" dirty="0" smtClean="0"/>
              <a:t>による宇宙線の波高分布</a:t>
            </a:r>
            <a:endParaRPr kumimoji="1" lang="ja-JP" altLang="en-US" sz="3600" dirty="0"/>
          </a:p>
        </p:txBody>
      </p:sp>
      <p:sp>
        <p:nvSpPr>
          <p:cNvPr id="7" name="テキスト ボックス 6"/>
          <p:cNvSpPr txBox="1"/>
          <p:nvPr/>
        </p:nvSpPr>
        <p:spPr>
          <a:xfrm>
            <a:off x="7092280" y="3763787"/>
            <a:ext cx="1296144"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158</a:t>
            </a:r>
          </a:p>
          <a:p>
            <a:r>
              <a:rPr lang="en-US" altLang="ja-JP" dirty="0" smtClean="0"/>
              <a:t>FADC counts</a:t>
            </a:r>
            <a:endParaRPr kumimoji="1" lang="ja-JP" altLang="en-US" dirty="0"/>
          </a:p>
        </p:txBody>
      </p:sp>
      <p:sp>
        <p:nvSpPr>
          <p:cNvPr id="8" name="テキスト ボックス 7"/>
          <p:cNvSpPr txBox="1"/>
          <p:nvPr/>
        </p:nvSpPr>
        <p:spPr>
          <a:xfrm>
            <a:off x="5364088" y="2504364"/>
            <a:ext cx="1254142" cy="707886"/>
          </a:xfrm>
          <a:prstGeom prst="rect">
            <a:avLst/>
          </a:prstGeom>
          <a:solidFill>
            <a:srgbClr val="FFFF99"/>
          </a:solidFill>
        </p:spPr>
        <p:txBody>
          <a:bodyPr wrap="square" rtlCol="0">
            <a:spAutoFit/>
          </a:bodyPr>
          <a:lstStyle/>
          <a:p>
            <a:pPr algn="ctr"/>
            <a:r>
              <a:rPr lang="en-US" altLang="ja-JP" sz="2000" dirty="0" smtClean="0"/>
              <a:t>CMS7200</a:t>
            </a:r>
          </a:p>
          <a:p>
            <a:pPr algn="ctr"/>
            <a:r>
              <a:rPr lang="en-US" altLang="ja-JP" sz="2000" dirty="0" smtClean="0"/>
              <a:t>Cosmic</a:t>
            </a:r>
            <a:endParaRPr kumimoji="1" lang="ja-JP" altLang="en-US" sz="2000" dirty="0"/>
          </a:p>
        </p:txBody>
      </p:sp>
      <p:sp>
        <p:nvSpPr>
          <p:cNvPr id="11" name="テキスト ボックス 10"/>
          <p:cNvSpPr txBox="1"/>
          <p:nvPr/>
        </p:nvSpPr>
        <p:spPr>
          <a:xfrm>
            <a:off x="229424" y="5941160"/>
            <a:ext cx="8914576" cy="769441"/>
          </a:xfrm>
          <a:prstGeom prst="rect">
            <a:avLst/>
          </a:prstGeom>
          <a:noFill/>
        </p:spPr>
        <p:txBody>
          <a:bodyPr wrap="square" rtlCol="0">
            <a:spAutoFit/>
          </a:bodyPr>
          <a:lstStyle/>
          <a:p>
            <a:pPr>
              <a:buClr>
                <a:schemeClr val="accent2"/>
              </a:buClr>
              <a:buSzPct val="100000"/>
            </a:pPr>
            <a:r>
              <a:rPr kumimoji="1" lang="en-US" altLang="ja-JP" sz="2000" dirty="0" smtClean="0"/>
              <a:t>5.5cm</a:t>
            </a:r>
            <a:r>
              <a:rPr kumimoji="1" lang="ja-JP" altLang="en-US" sz="2000" dirty="0" smtClean="0"/>
              <a:t>の厚みの</a:t>
            </a:r>
            <a:r>
              <a:rPr kumimoji="1" lang="en-US" altLang="ja-JP" sz="2000" dirty="0" err="1" smtClean="0"/>
              <a:t>PureCsI</a:t>
            </a:r>
            <a:r>
              <a:rPr lang="ja-JP" altLang="en-US" sz="2000" dirty="0" smtClean="0"/>
              <a:t>を荷電粒子が通過</a:t>
            </a:r>
            <a:r>
              <a:rPr kumimoji="1" lang="ja-JP" altLang="en-US" sz="2000" dirty="0" smtClean="0"/>
              <a:t>する際、落とすエネルギー</a:t>
            </a:r>
            <a:r>
              <a:rPr kumimoji="1" lang="en-US" altLang="ja-JP" sz="2200" dirty="0" smtClean="0"/>
              <a:t>ΔE</a:t>
            </a:r>
            <a:r>
              <a:rPr lang="en-US" altLang="ja-JP" sz="2200" dirty="0" smtClean="0"/>
              <a:t>=30MeV</a:t>
            </a:r>
          </a:p>
          <a:p>
            <a:pPr>
              <a:buClr>
                <a:schemeClr val="accent2"/>
              </a:buClr>
              <a:buSzPct val="100000"/>
            </a:pPr>
            <a:r>
              <a:rPr lang="ja-JP" altLang="en-US" sz="2000" dirty="0" smtClean="0"/>
              <a:t>　　　　　　　　　　　　　</a:t>
            </a:r>
            <a:r>
              <a:rPr lang="en-US" altLang="ja-JP" sz="2000" dirty="0" smtClean="0"/>
              <a:t> </a:t>
            </a:r>
            <a:r>
              <a:rPr lang="en-US" altLang="ja-JP" sz="2200" dirty="0" smtClean="0"/>
              <a:t>E.N.E.=30×(10.5/158)=2.0MeV</a:t>
            </a:r>
            <a:endParaRPr lang="en-US" altLang="ja-JP" sz="2000" dirty="0" smtClean="0"/>
          </a:p>
        </p:txBody>
      </p:sp>
      <p:sp>
        <p:nvSpPr>
          <p:cNvPr id="14" name="テキスト ボックス 13"/>
          <p:cNvSpPr txBox="1"/>
          <p:nvPr/>
        </p:nvSpPr>
        <p:spPr>
          <a:xfrm>
            <a:off x="5971216" y="5583143"/>
            <a:ext cx="2395016" cy="338554"/>
          </a:xfrm>
          <a:prstGeom prst="rect">
            <a:avLst/>
          </a:prstGeom>
          <a:solidFill>
            <a:schemeClr val="bg1"/>
          </a:solidFill>
        </p:spPr>
        <p:txBody>
          <a:bodyPr wrap="square" rtlCol="0">
            <a:spAutoFit/>
          </a:bodyPr>
          <a:lstStyle/>
          <a:p>
            <a:r>
              <a:rPr kumimoji="1" lang="en-US" altLang="ja-JP" sz="1600" dirty="0" smtClean="0"/>
              <a:t>Pulse height[FADC counts]</a:t>
            </a:r>
            <a:endParaRPr kumimoji="1" lang="ja-JP" altLang="en-US" sz="1600" dirty="0"/>
          </a:p>
        </p:txBody>
      </p:sp>
      <p:grpSp>
        <p:nvGrpSpPr>
          <p:cNvPr id="21" name="グループ化 20"/>
          <p:cNvGrpSpPr/>
          <p:nvPr/>
        </p:nvGrpSpPr>
        <p:grpSpPr>
          <a:xfrm>
            <a:off x="5360320" y="6689116"/>
            <a:ext cx="981986" cy="52252"/>
            <a:chOff x="7969439" y="3703969"/>
            <a:chExt cx="981986" cy="52252"/>
          </a:xfrm>
        </p:grpSpPr>
        <p:cxnSp>
          <p:nvCxnSpPr>
            <p:cNvPr id="22" name="直線コネクタ 21"/>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015321"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rot="16200000">
            <a:off x="4646382" y="4082106"/>
            <a:ext cx="1349167" cy="338554"/>
          </a:xfrm>
          <a:prstGeom prst="rect">
            <a:avLst/>
          </a:prstGeom>
          <a:solidFill>
            <a:schemeClr val="bg1"/>
          </a:solidFill>
        </p:spPr>
        <p:txBody>
          <a:bodyPr wrap="square" rtlCol="0">
            <a:spAutoFit/>
          </a:bodyPr>
          <a:lstStyle/>
          <a:p>
            <a:r>
              <a:rPr kumimoji="1" lang="en-US" altLang="ja-JP" sz="1600" dirty="0" smtClean="0"/>
              <a:t>FADC counts</a:t>
            </a:r>
            <a:endParaRPr kumimoji="1" lang="ja-JP" altLang="en-US" sz="1600" dirty="0"/>
          </a:p>
        </p:txBody>
      </p:sp>
      <p:sp>
        <p:nvSpPr>
          <p:cNvPr id="19" name="スライド番号プレースホルダ 18"/>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15</a:t>
            </a:fld>
            <a:endParaRPr kumimoji="1" lang="ja-JP" altLang="en-US" dirty="0"/>
          </a:p>
        </p:txBody>
      </p:sp>
      <p:grpSp>
        <p:nvGrpSpPr>
          <p:cNvPr id="16" name="グループ化 15"/>
          <p:cNvGrpSpPr/>
          <p:nvPr/>
        </p:nvGrpSpPr>
        <p:grpSpPr>
          <a:xfrm>
            <a:off x="611560" y="2843564"/>
            <a:ext cx="3312368" cy="2992764"/>
            <a:chOff x="683568" y="2390332"/>
            <a:chExt cx="3384376" cy="3178370"/>
          </a:xfrm>
        </p:grpSpPr>
        <p:pic>
          <p:nvPicPr>
            <p:cNvPr id="81922" name="Picture 2"/>
            <p:cNvPicPr>
              <a:picLocks noChangeAspect="1" noChangeArrowheads="1"/>
            </p:cNvPicPr>
            <p:nvPr/>
          </p:nvPicPr>
          <p:blipFill>
            <a:blip r:embed="rId3" cstate="print"/>
            <a:srcRect/>
            <a:stretch>
              <a:fillRect/>
            </a:stretch>
          </p:blipFill>
          <p:spPr bwMode="auto">
            <a:xfrm>
              <a:off x="683568" y="2390332"/>
              <a:ext cx="3384376" cy="3178370"/>
            </a:xfrm>
            <a:prstGeom prst="rect">
              <a:avLst/>
            </a:prstGeom>
            <a:noFill/>
            <a:ln w="9525">
              <a:noFill/>
              <a:miter lim="800000"/>
              <a:headEnd/>
              <a:tailEnd/>
            </a:ln>
          </p:spPr>
        </p:pic>
        <p:sp>
          <p:nvSpPr>
            <p:cNvPr id="15" name="テキスト ボックス 14"/>
            <p:cNvSpPr txBox="1"/>
            <p:nvPr/>
          </p:nvSpPr>
          <p:spPr>
            <a:xfrm>
              <a:off x="1924526" y="2448408"/>
              <a:ext cx="312906" cy="246221"/>
            </a:xfrm>
            <a:prstGeom prst="rect">
              <a:avLst/>
            </a:prstGeom>
            <a:noFill/>
          </p:spPr>
          <p:txBody>
            <a:bodyPr wrap="none" rtlCol="0">
              <a:spAutoFit/>
            </a:bodyPr>
            <a:lstStyle/>
            <a:p>
              <a:r>
                <a:rPr kumimoji="1" lang="ja-JP" altLang="en-US" sz="1000" dirty="0" smtClean="0">
                  <a:solidFill>
                    <a:srgbClr val="FF0000"/>
                  </a:solidFill>
                </a:rPr>
                <a:t>●</a:t>
              </a:r>
              <a:endParaRPr kumimoji="1" lang="ja-JP" altLang="en-US" sz="1000" dirty="0">
                <a:solidFill>
                  <a:srgbClr val="FF0000"/>
                </a:solidFill>
              </a:endParaRPr>
            </a:p>
          </p:txBody>
        </p:sp>
      </p:grpSp>
      <p:pic>
        <p:nvPicPr>
          <p:cNvPr id="20" name="Picture 3"/>
          <p:cNvPicPr>
            <a:picLocks noChangeAspect="1" noChangeArrowheads="1"/>
          </p:cNvPicPr>
          <p:nvPr/>
        </p:nvPicPr>
        <p:blipFill>
          <a:blip r:embed="rId4" cstate="print"/>
          <a:srcRect/>
          <a:stretch>
            <a:fillRect/>
          </a:stretch>
        </p:blipFill>
        <p:spPr bwMode="auto">
          <a:xfrm>
            <a:off x="323528" y="1515848"/>
            <a:ext cx="3600400" cy="576064"/>
          </a:xfrm>
          <a:prstGeom prst="rect">
            <a:avLst/>
          </a:prstGeom>
          <a:noFill/>
          <a:ln w="9525">
            <a:noFill/>
            <a:miter lim="800000"/>
            <a:headEnd/>
            <a:tailEnd/>
          </a:ln>
        </p:spPr>
      </p:pic>
      <p:sp>
        <p:nvSpPr>
          <p:cNvPr id="24" name="テキスト ボックス 23"/>
          <p:cNvSpPr txBox="1"/>
          <p:nvPr/>
        </p:nvSpPr>
        <p:spPr>
          <a:xfrm>
            <a:off x="368240" y="2132856"/>
            <a:ext cx="3858300" cy="369332"/>
          </a:xfrm>
          <a:prstGeom prst="rect">
            <a:avLst/>
          </a:prstGeom>
          <a:noFill/>
        </p:spPr>
        <p:txBody>
          <a:bodyPr wrap="none" rtlCol="0">
            <a:spAutoFit/>
          </a:bodyPr>
          <a:lstStyle/>
          <a:p>
            <a:r>
              <a:rPr kumimoji="1" lang="en-US" altLang="ja-JP" dirty="0" smtClean="0"/>
              <a:t>+  </a:t>
            </a:r>
            <a:r>
              <a:rPr kumimoji="1" lang="ja-JP" altLang="en-US" dirty="0" smtClean="0"/>
              <a:t>ペデスタル</a:t>
            </a:r>
            <a:r>
              <a:rPr kumimoji="1" lang="en-US" altLang="ja-JP" dirty="0" smtClean="0"/>
              <a:t>(FADC</a:t>
            </a:r>
            <a:r>
              <a:rPr kumimoji="1" lang="ja-JP" altLang="en-US" dirty="0" smtClean="0"/>
              <a:t>無信号時の信号</a:t>
            </a:r>
            <a:r>
              <a:rPr kumimoji="1" lang="en-US" altLang="ja-JP" dirty="0" smtClean="0"/>
              <a:t>) </a:t>
            </a:r>
            <a:endParaRPr kumimoji="1" lang="ja-JP" altLang="en-US" dirty="0"/>
          </a:p>
        </p:txBody>
      </p:sp>
      <p:cxnSp>
        <p:nvCxnSpPr>
          <p:cNvPr id="25" name="直線矢印コネクタ 24"/>
          <p:cNvCxnSpPr/>
          <p:nvPr/>
        </p:nvCxnSpPr>
        <p:spPr>
          <a:xfrm rot="16200000" flipH="1">
            <a:off x="467544" y="2019904"/>
            <a:ext cx="1512168" cy="136815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5400000">
            <a:off x="1413156" y="3814546"/>
            <a:ext cx="2871028" cy="16442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187624" y="2568672"/>
            <a:ext cx="2621230" cy="369332"/>
          </a:xfrm>
          <a:prstGeom prst="rect">
            <a:avLst/>
          </a:prstGeom>
          <a:noFill/>
        </p:spPr>
        <p:txBody>
          <a:bodyPr wrap="none" rtlCol="0">
            <a:spAutoFit/>
          </a:bodyPr>
          <a:lstStyle/>
          <a:p>
            <a:r>
              <a:rPr kumimoji="1" lang="ja-JP" altLang="en-US" dirty="0" smtClean="0"/>
              <a:t>宇宙線</a:t>
            </a:r>
            <a:r>
              <a:rPr kumimoji="1" lang="en-US" altLang="ja-JP" dirty="0" smtClean="0"/>
              <a:t>1</a:t>
            </a:r>
            <a:r>
              <a:rPr kumimoji="1" lang="ja-JP" altLang="en-US" dirty="0" smtClean="0"/>
              <a:t>イベントのデータ</a:t>
            </a:r>
            <a:endParaRPr kumimoji="1" lang="ja-JP" altLang="en-US" dirty="0"/>
          </a:p>
        </p:txBody>
      </p:sp>
      <p:sp>
        <p:nvSpPr>
          <p:cNvPr id="35" name="テキスト ボックス 34"/>
          <p:cNvSpPr txBox="1"/>
          <p:nvPr/>
        </p:nvSpPr>
        <p:spPr>
          <a:xfrm>
            <a:off x="5268552" y="1831176"/>
            <a:ext cx="3524624" cy="646331"/>
          </a:xfrm>
          <a:prstGeom prst="rect">
            <a:avLst/>
          </a:prstGeom>
          <a:noFill/>
        </p:spPr>
        <p:txBody>
          <a:bodyPr wrap="square" rtlCol="0">
            <a:spAutoFit/>
          </a:bodyPr>
          <a:lstStyle/>
          <a:p>
            <a:r>
              <a:rPr kumimoji="1" lang="ja-JP" altLang="en-US" dirty="0" smtClean="0"/>
              <a:t>宇宙線</a:t>
            </a:r>
            <a:r>
              <a:rPr kumimoji="1" lang="en-US" altLang="ja-JP" dirty="0" smtClean="0"/>
              <a:t>1000</a:t>
            </a:r>
            <a:r>
              <a:rPr kumimoji="1" lang="ja-JP" altLang="en-US" dirty="0" smtClean="0"/>
              <a:t>イベントの波高分布を</a:t>
            </a:r>
            <a:r>
              <a:rPr lang="en-US" altLang="ja-JP" dirty="0" err="1" smtClean="0"/>
              <a:t>Logalithmic</a:t>
            </a:r>
            <a:r>
              <a:rPr lang="en-US" altLang="ja-JP" dirty="0" smtClean="0"/>
              <a:t> Gaussian</a:t>
            </a:r>
            <a:r>
              <a:rPr lang="ja-JP" altLang="en-US" dirty="0" smtClean="0"/>
              <a:t>でフィット。</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BSO+APD</a:t>
            </a:r>
            <a:r>
              <a:rPr kumimoji="1" lang="ja-JP" altLang="en-US" dirty="0" smtClean="0"/>
              <a:t>による</a:t>
            </a:r>
            <a:r>
              <a:rPr lang="ja-JP" altLang="en-US" dirty="0" smtClean="0"/>
              <a:t>宇宙線の波高分布</a:t>
            </a:r>
            <a:endParaRPr kumimoji="1" lang="ja-JP" altLang="en-US" dirty="0"/>
          </a:p>
        </p:txBody>
      </p:sp>
      <p:sp>
        <p:nvSpPr>
          <p:cNvPr id="3" name="スライド番号プレースホルダ 2"/>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16</a:t>
            </a:fld>
            <a:endParaRPr kumimoji="1" lang="ja-JP" altLang="en-US" dirty="0"/>
          </a:p>
        </p:txBody>
      </p:sp>
      <p:sp>
        <p:nvSpPr>
          <p:cNvPr id="4" name="コンテンツ プレースホルダ 3"/>
          <p:cNvSpPr>
            <a:spLocks noGrp="1"/>
          </p:cNvSpPr>
          <p:nvPr>
            <p:ph sz="quarter" idx="1"/>
          </p:nvPr>
        </p:nvSpPr>
        <p:spPr>
          <a:xfrm>
            <a:off x="4139952" y="2060848"/>
            <a:ext cx="4824536" cy="4464496"/>
          </a:xfrm>
        </p:spPr>
        <p:txBody>
          <a:bodyPr>
            <a:normAutofit lnSpcReduction="10000"/>
          </a:bodyPr>
          <a:lstStyle/>
          <a:p>
            <a:pPr>
              <a:buClr>
                <a:schemeClr val="accent2"/>
              </a:buClr>
              <a:buSzPct val="100000"/>
              <a:buFont typeface="Wingdings" pitchFamily="2" charset="2"/>
              <a:buChar char="l"/>
            </a:pPr>
            <a:r>
              <a:rPr lang="ja-JP" altLang="en-US" sz="2000" dirty="0" smtClean="0"/>
              <a:t>波高</a:t>
            </a:r>
            <a:r>
              <a:rPr lang="en-US" altLang="ja-JP" sz="2000" dirty="0" smtClean="0"/>
              <a:t>h</a:t>
            </a:r>
            <a:r>
              <a:rPr lang="ja-JP" altLang="en-US" sz="2000" dirty="0" smtClean="0"/>
              <a:t>は</a:t>
            </a:r>
            <a:r>
              <a:rPr lang="en-US" altLang="ja-JP" sz="2000" dirty="0" err="1" smtClean="0"/>
              <a:t>PureCsI</a:t>
            </a:r>
            <a:r>
              <a:rPr lang="ja-JP" altLang="en-US" sz="2000" dirty="0" smtClean="0"/>
              <a:t>に比べて</a:t>
            </a:r>
            <a:r>
              <a:rPr lang="en-US" altLang="ja-JP" sz="2000" dirty="0" smtClean="0"/>
              <a:t>2.5</a:t>
            </a:r>
            <a:r>
              <a:rPr lang="ja-JP" altLang="en-US" sz="2000" dirty="0" smtClean="0"/>
              <a:t>倍高い！！</a:t>
            </a:r>
            <a:endParaRPr lang="en-US" altLang="ja-JP" sz="2000" dirty="0" smtClean="0"/>
          </a:p>
          <a:p>
            <a:pPr>
              <a:buClr>
                <a:schemeClr val="accent2"/>
              </a:buClr>
              <a:buSzPct val="100000"/>
            </a:pPr>
            <a:endParaRPr lang="en-US" altLang="ja-JP" sz="2000" dirty="0" smtClean="0"/>
          </a:p>
          <a:p>
            <a:pPr>
              <a:buClr>
                <a:schemeClr val="accent2"/>
              </a:buClr>
              <a:buSzPct val="100000"/>
              <a:buFont typeface="Wingdings" pitchFamily="2" charset="2"/>
              <a:buChar char="l"/>
            </a:pPr>
            <a:r>
              <a:rPr lang="en-US" altLang="ja-JP" sz="2000" dirty="0" smtClean="0"/>
              <a:t>2.2cm</a:t>
            </a:r>
            <a:r>
              <a:rPr lang="ja-JP" altLang="en-US" sz="2000" dirty="0" smtClean="0"/>
              <a:t>の厚みの</a:t>
            </a:r>
            <a:r>
              <a:rPr lang="en-US" altLang="ja-JP" sz="2000" dirty="0" smtClean="0"/>
              <a:t>BSO</a:t>
            </a:r>
            <a:r>
              <a:rPr lang="ja-JP" altLang="en-US" sz="2000" dirty="0" smtClean="0"/>
              <a:t>を荷電粒子が通過する際、落とすエネルギー</a:t>
            </a:r>
            <a:r>
              <a:rPr lang="en-US" altLang="ja-JP" sz="2200" dirty="0" smtClean="0"/>
              <a:t>ΔE=18.7MeV</a:t>
            </a:r>
          </a:p>
          <a:p>
            <a:pPr>
              <a:buClr>
                <a:schemeClr val="accent2"/>
              </a:buClr>
              <a:buSzPct val="100000"/>
              <a:buNone/>
            </a:pPr>
            <a:r>
              <a:rPr lang="ja-JP" altLang="en-US" sz="2000" dirty="0" smtClean="0"/>
              <a:t>　　</a:t>
            </a:r>
            <a:r>
              <a:rPr lang="en-US" altLang="ja-JP" sz="2200" dirty="0" smtClean="0"/>
              <a:t>E.N.E.</a:t>
            </a:r>
            <a:r>
              <a:rPr lang="en-US" altLang="ja-JP" sz="2000" dirty="0" smtClean="0"/>
              <a:t>=18.7×(8.8/401.5)=</a:t>
            </a:r>
            <a:r>
              <a:rPr lang="en-US" altLang="ja-JP" sz="2200" dirty="0" smtClean="0"/>
              <a:t>0.41MeV</a:t>
            </a:r>
          </a:p>
          <a:p>
            <a:pPr>
              <a:buSzPct val="100000"/>
              <a:buNone/>
            </a:pPr>
            <a:endParaRPr lang="en-US" altLang="ja-JP" sz="2200" dirty="0" smtClean="0"/>
          </a:p>
          <a:p>
            <a:pPr>
              <a:buSzPct val="100000"/>
              <a:buNone/>
            </a:pPr>
            <a:r>
              <a:rPr lang="ja-JP" altLang="en-US" sz="2200" dirty="0" smtClean="0"/>
              <a:t>　　</a:t>
            </a:r>
            <a:r>
              <a:rPr lang="en-US" altLang="ja-JP" sz="2200" dirty="0" smtClean="0"/>
              <a:t>E.N.E.</a:t>
            </a:r>
            <a:r>
              <a:rPr lang="ja-JP" altLang="en-US" sz="2200" dirty="0" smtClean="0"/>
              <a:t>は</a:t>
            </a:r>
            <a:r>
              <a:rPr lang="en-US" altLang="ja-JP" sz="2200" dirty="0" err="1" smtClean="0"/>
              <a:t>PureCsI</a:t>
            </a:r>
            <a:r>
              <a:rPr lang="ja-JP" altLang="en-US" sz="2200" dirty="0" smtClean="0"/>
              <a:t>の場合の</a:t>
            </a:r>
            <a:endParaRPr lang="en-US" altLang="ja-JP" sz="2200" dirty="0" smtClean="0"/>
          </a:p>
          <a:p>
            <a:pPr>
              <a:buSzPct val="100000"/>
              <a:buNone/>
            </a:pPr>
            <a:r>
              <a:rPr lang="ja-JP" altLang="en-US" sz="2200" dirty="0" smtClean="0"/>
              <a:t>　　</a:t>
            </a:r>
            <a:r>
              <a:rPr lang="en-US" altLang="ja-JP" sz="2200" dirty="0" smtClean="0"/>
              <a:t>5</a:t>
            </a:r>
            <a:r>
              <a:rPr lang="ja-JP" altLang="en-US" sz="2200" dirty="0" smtClean="0"/>
              <a:t>分の</a:t>
            </a:r>
            <a:r>
              <a:rPr lang="en-US" altLang="ja-JP" sz="2200" dirty="0" smtClean="0"/>
              <a:t>1</a:t>
            </a:r>
            <a:r>
              <a:rPr lang="ja-JP" altLang="en-US" sz="2200" dirty="0" smtClean="0"/>
              <a:t>となった！！！</a:t>
            </a:r>
            <a:endParaRPr lang="en-US" altLang="ja-JP" sz="2200" dirty="0" smtClean="0"/>
          </a:p>
          <a:p>
            <a:pPr>
              <a:buSzPct val="100000"/>
              <a:buNone/>
            </a:pPr>
            <a:r>
              <a:rPr lang="ja-JP" altLang="en-US" sz="2200" dirty="0" smtClean="0"/>
              <a:t>　  大幅な改善が見られた。</a:t>
            </a:r>
            <a:endParaRPr lang="en-US" altLang="ja-JP" sz="2200" dirty="0" smtClean="0"/>
          </a:p>
          <a:p>
            <a:pPr>
              <a:buSzPct val="100000"/>
              <a:buFont typeface="Wingdings" pitchFamily="2" charset="2"/>
              <a:buChar char="l"/>
            </a:pPr>
            <a:endParaRPr lang="en-US" altLang="ja-JP" sz="2200" dirty="0" smtClean="0"/>
          </a:p>
          <a:p>
            <a:pPr>
              <a:buSzPct val="100000"/>
              <a:buFont typeface="Wingdings" pitchFamily="2" charset="2"/>
              <a:buChar char="l"/>
            </a:pPr>
            <a:r>
              <a:rPr lang="ja-JP" altLang="en-US" sz="2200" dirty="0" smtClean="0"/>
              <a:t>更なる</a:t>
            </a:r>
            <a:r>
              <a:rPr lang="en-US" altLang="ja-JP" sz="2200" dirty="0" smtClean="0"/>
              <a:t>E.N.E.</a:t>
            </a:r>
            <a:r>
              <a:rPr lang="ja-JP" altLang="en-US" sz="2200" dirty="0" smtClean="0"/>
              <a:t>の改善を目指してプリアンプの交換や改良等を行った。</a:t>
            </a:r>
            <a:endParaRPr lang="en-US" altLang="ja-JP" sz="2200" dirty="0" smtClean="0"/>
          </a:p>
          <a:p>
            <a:endParaRPr kumimoji="1" lang="ja-JP" altLang="en-US" dirty="0"/>
          </a:p>
        </p:txBody>
      </p:sp>
      <p:grpSp>
        <p:nvGrpSpPr>
          <p:cNvPr id="5" name="グループ化 13"/>
          <p:cNvGrpSpPr/>
          <p:nvPr/>
        </p:nvGrpSpPr>
        <p:grpSpPr>
          <a:xfrm>
            <a:off x="296822" y="2060848"/>
            <a:ext cx="3765604" cy="3888432"/>
            <a:chOff x="342836" y="1488207"/>
            <a:chExt cx="3821402" cy="3821401"/>
          </a:xfrm>
        </p:grpSpPr>
        <p:pic>
          <p:nvPicPr>
            <p:cNvPr id="6" name="Picture 3" descr="C:\Users\natsuko\Documents\200911131235p1.eps"/>
            <p:cNvPicPr>
              <a:picLocks noChangeAspect="1" noChangeArrowheads="1"/>
            </p:cNvPicPr>
            <p:nvPr/>
          </p:nvPicPr>
          <p:blipFill>
            <a:blip r:embed="rId2" cstate="print"/>
            <a:srcRect/>
            <a:stretch>
              <a:fillRect/>
            </a:stretch>
          </p:blipFill>
          <p:spPr bwMode="auto">
            <a:xfrm>
              <a:off x="342836" y="1488207"/>
              <a:ext cx="3821402" cy="3821401"/>
            </a:xfrm>
            <a:prstGeom prst="rect">
              <a:avLst/>
            </a:prstGeom>
            <a:noFill/>
          </p:spPr>
        </p:pic>
        <p:sp>
          <p:nvSpPr>
            <p:cNvPr id="7" name="テキスト ボックス 6"/>
            <p:cNvSpPr txBox="1"/>
            <p:nvPr/>
          </p:nvSpPr>
          <p:spPr>
            <a:xfrm>
              <a:off x="1428728" y="2000240"/>
              <a:ext cx="184731" cy="369332"/>
            </a:xfrm>
            <a:prstGeom prst="rect">
              <a:avLst/>
            </a:prstGeom>
            <a:noFill/>
          </p:spPr>
          <p:txBody>
            <a:bodyPr wrap="none" rtlCol="0">
              <a:spAutoFit/>
            </a:bodyPr>
            <a:lstStyle/>
            <a:p>
              <a:endParaRPr kumimoji="1" lang="ja-JP" altLang="en-US" dirty="0"/>
            </a:p>
          </p:txBody>
        </p:sp>
      </p:grpSp>
      <p:sp>
        <p:nvSpPr>
          <p:cNvPr id="8" name="テキスト ボックス 7"/>
          <p:cNvSpPr txBox="1"/>
          <p:nvPr/>
        </p:nvSpPr>
        <p:spPr>
          <a:xfrm rot="16200000">
            <a:off x="-492990" y="3844535"/>
            <a:ext cx="1570322" cy="369332"/>
          </a:xfrm>
          <a:prstGeom prst="rect">
            <a:avLst/>
          </a:prstGeom>
          <a:solidFill>
            <a:schemeClr val="bg1"/>
          </a:solidFill>
        </p:spPr>
        <p:txBody>
          <a:bodyPr wrap="square" rtlCol="0">
            <a:spAutoFit/>
          </a:bodyPr>
          <a:lstStyle/>
          <a:p>
            <a:r>
              <a:rPr kumimoji="1" lang="en-US" altLang="ja-JP" dirty="0" smtClean="0"/>
              <a:t>FADC counts</a:t>
            </a:r>
            <a:endParaRPr kumimoji="1" lang="ja-JP" altLang="en-US" dirty="0"/>
          </a:p>
        </p:txBody>
      </p:sp>
      <p:sp>
        <p:nvSpPr>
          <p:cNvPr id="9" name="テキスト ボックス 8"/>
          <p:cNvSpPr txBox="1"/>
          <p:nvPr/>
        </p:nvSpPr>
        <p:spPr>
          <a:xfrm>
            <a:off x="2317959" y="3471972"/>
            <a:ext cx="1376297"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401.5</a:t>
            </a:r>
          </a:p>
          <a:p>
            <a:r>
              <a:rPr kumimoji="1" lang="en-US" altLang="ja-JP" dirty="0" smtClean="0"/>
              <a:t>FADCcounts</a:t>
            </a:r>
            <a:endParaRPr kumimoji="1" lang="ja-JP" altLang="en-US" dirty="0"/>
          </a:p>
        </p:txBody>
      </p:sp>
      <p:sp>
        <p:nvSpPr>
          <p:cNvPr id="10" name="テキスト ボックス 9"/>
          <p:cNvSpPr txBox="1"/>
          <p:nvPr/>
        </p:nvSpPr>
        <p:spPr>
          <a:xfrm>
            <a:off x="318009" y="2074496"/>
            <a:ext cx="1443319" cy="707886"/>
          </a:xfrm>
          <a:prstGeom prst="rect">
            <a:avLst/>
          </a:prstGeom>
          <a:solidFill>
            <a:srgbClr val="FFFF99"/>
          </a:solidFill>
        </p:spPr>
        <p:txBody>
          <a:bodyPr wrap="square" rtlCol="0">
            <a:spAutoFit/>
          </a:bodyPr>
          <a:lstStyle/>
          <a:p>
            <a:pPr algn="ctr"/>
            <a:r>
              <a:rPr lang="en-US" altLang="ja-JP" sz="2000" dirty="0" smtClean="0"/>
              <a:t>CMS7200</a:t>
            </a:r>
          </a:p>
          <a:p>
            <a:pPr algn="ctr"/>
            <a:r>
              <a:rPr lang="en-US" altLang="ja-JP" sz="2000" dirty="0" smtClean="0"/>
              <a:t>Cosmic</a:t>
            </a:r>
            <a:endParaRPr kumimoji="1" lang="ja-JP" altLang="en-US" sz="2000" dirty="0"/>
          </a:p>
        </p:txBody>
      </p:sp>
      <p:sp>
        <p:nvSpPr>
          <p:cNvPr id="11" name="テキスト ボックス 10"/>
          <p:cNvSpPr txBox="1"/>
          <p:nvPr/>
        </p:nvSpPr>
        <p:spPr>
          <a:xfrm>
            <a:off x="1023105" y="5686502"/>
            <a:ext cx="2593385" cy="338554"/>
          </a:xfrm>
          <a:prstGeom prst="rect">
            <a:avLst/>
          </a:prstGeom>
          <a:solidFill>
            <a:schemeClr val="bg1"/>
          </a:solidFill>
        </p:spPr>
        <p:txBody>
          <a:bodyPr wrap="square" rtlCol="0">
            <a:spAutoFit/>
          </a:bodyPr>
          <a:lstStyle/>
          <a:p>
            <a:r>
              <a:rPr kumimoji="1" lang="en-US" altLang="ja-JP" sz="1600" dirty="0" smtClean="0"/>
              <a:t>Pulse height[FADC counts]</a:t>
            </a:r>
            <a:endParaRPr kumimoji="1" lang="ja-JP" altLang="en-US" sz="1600" dirty="0"/>
          </a:p>
        </p:txBody>
      </p:sp>
      <p:grpSp>
        <p:nvGrpSpPr>
          <p:cNvPr id="13" name="グループ化 12"/>
          <p:cNvGrpSpPr/>
          <p:nvPr/>
        </p:nvGrpSpPr>
        <p:grpSpPr>
          <a:xfrm>
            <a:off x="7524328" y="3808796"/>
            <a:ext cx="1008112" cy="52252"/>
            <a:chOff x="7969439" y="3703969"/>
            <a:chExt cx="981986" cy="52252"/>
          </a:xfrm>
        </p:grpSpPr>
        <p:cxnSp>
          <p:nvCxnSpPr>
            <p:cNvPr id="14" name="直線コネクタ 13"/>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015321"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7177936" y="2434432"/>
            <a:ext cx="1296144" cy="44827"/>
            <a:chOff x="7969439" y="3703969"/>
            <a:chExt cx="981986" cy="32529"/>
          </a:xfrm>
        </p:grpSpPr>
        <p:cxnSp>
          <p:nvCxnSpPr>
            <p:cNvPr id="17" name="直線コネクタ 16"/>
            <p:cNvCxnSpPr/>
            <p:nvPr/>
          </p:nvCxnSpPr>
          <p:spPr>
            <a:xfrm>
              <a:off x="7969439" y="3703969"/>
              <a:ext cx="93610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15321" y="3736498"/>
              <a:ext cx="936104"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4599296" y="4968464"/>
            <a:ext cx="1916920" cy="45719"/>
            <a:chOff x="7969439" y="3703969"/>
            <a:chExt cx="981986" cy="52252"/>
          </a:xfrm>
        </p:grpSpPr>
        <p:cxnSp>
          <p:nvCxnSpPr>
            <p:cNvPr id="25" name="直線コネクタ 24"/>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015321"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測定結果のまとめ</a:t>
            </a:r>
            <a:r>
              <a:rPr lang="en-US" altLang="ja-JP" dirty="0" smtClean="0"/>
              <a:t>(1)</a:t>
            </a:r>
            <a:endParaRPr kumimoji="1" lang="ja-JP" altLang="en-US" dirty="0"/>
          </a:p>
        </p:txBody>
      </p:sp>
      <p:sp>
        <p:nvSpPr>
          <p:cNvPr id="3" name="スライド番号プレースホルダ 2"/>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17</a:t>
            </a:fld>
            <a:endParaRPr kumimoji="1" lang="ja-JP" altLang="en-US" dirty="0"/>
          </a:p>
        </p:txBody>
      </p:sp>
      <p:graphicFrame>
        <p:nvGraphicFramePr>
          <p:cNvPr id="4" name="表 3"/>
          <p:cNvGraphicFramePr>
            <a:graphicFrameLocks noGrp="1"/>
          </p:cNvGraphicFramePr>
          <p:nvPr/>
        </p:nvGraphicFramePr>
        <p:xfrm>
          <a:off x="251521" y="1556792"/>
          <a:ext cx="7931348" cy="5099920"/>
        </p:xfrm>
        <a:graphic>
          <a:graphicData uri="http://schemas.openxmlformats.org/drawingml/2006/table">
            <a:tbl>
              <a:tblPr firstRow="1" bandRow="1">
                <a:tableStyleId>{C083E6E3-FA7D-4D7B-A595-EF9225AFEA82}</a:tableStyleId>
              </a:tblPr>
              <a:tblGrid>
                <a:gridCol w="1944215"/>
                <a:gridCol w="1836147"/>
                <a:gridCol w="2001368"/>
                <a:gridCol w="2149618"/>
              </a:tblGrid>
              <a:tr h="648072">
                <a:tc>
                  <a:txBody>
                    <a:bodyPr/>
                    <a:lstStyle/>
                    <a:p>
                      <a:pPr algn="ctr"/>
                      <a:r>
                        <a:rPr kumimoji="1" lang="ja-JP" altLang="en-US" dirty="0" smtClean="0">
                          <a:latin typeface="+mn-lt"/>
                        </a:rPr>
                        <a:t>結晶</a:t>
                      </a:r>
                      <a:endParaRPr kumimoji="1" lang="ja-JP" altLang="en-US" dirty="0">
                        <a:latin typeface="+mn-lt"/>
                      </a:endParaRPr>
                    </a:p>
                  </a:txBody>
                  <a:tcPr/>
                </a:tc>
                <a:tc>
                  <a:txBody>
                    <a:bodyPr/>
                    <a:lstStyle/>
                    <a:p>
                      <a:pPr algn="ctr"/>
                      <a:r>
                        <a:rPr kumimoji="1" lang="ja-JP" altLang="en-US" dirty="0" smtClean="0"/>
                        <a:t>プリアンプ</a:t>
                      </a:r>
                      <a:endParaRPr kumimoji="1" lang="en-US" altLang="ja-JP" dirty="0" smtClean="0"/>
                    </a:p>
                    <a:p>
                      <a:pPr algn="ctr"/>
                      <a:r>
                        <a:rPr kumimoji="1" lang="ja-JP" altLang="en-US" dirty="0" smtClean="0"/>
                        <a:t>の種類</a:t>
                      </a:r>
                      <a:endParaRPr kumimoji="1" lang="ja-JP" altLang="en-US" dirty="0">
                        <a:latin typeface="+mn-lt"/>
                      </a:endParaRPr>
                    </a:p>
                  </a:txBody>
                  <a:tcPr/>
                </a:tc>
                <a:tc>
                  <a:txBody>
                    <a:bodyPr/>
                    <a:lstStyle/>
                    <a:p>
                      <a:pPr algn="ctr"/>
                      <a:r>
                        <a:rPr kumimoji="1" lang="ja-JP" altLang="en-US" dirty="0" smtClean="0"/>
                        <a:t>シェーパーの波形整形時定数</a:t>
                      </a:r>
                      <a:r>
                        <a:rPr kumimoji="1" lang="en-US" altLang="ja-JP" dirty="0" smtClean="0"/>
                        <a:t>(ns)</a:t>
                      </a:r>
                      <a:endParaRPr kumimoji="1" lang="ja-JP" altLang="en-US" dirty="0">
                        <a:latin typeface="+mn-lt"/>
                      </a:endParaRPr>
                    </a:p>
                  </a:txBody>
                  <a:tcPr/>
                </a:tc>
                <a:tc>
                  <a:txBody>
                    <a:bodyPr/>
                    <a:lstStyle/>
                    <a:p>
                      <a:pPr algn="ctr"/>
                      <a:r>
                        <a:rPr kumimoji="1" lang="en-US" altLang="ja-JP" sz="2000" dirty="0" smtClean="0"/>
                        <a:t>E.N.E.</a:t>
                      </a:r>
                    </a:p>
                    <a:p>
                      <a:pPr algn="ctr"/>
                      <a:r>
                        <a:rPr kumimoji="1" lang="en-US" altLang="ja-JP" sz="2000" dirty="0" smtClean="0"/>
                        <a:t>(</a:t>
                      </a:r>
                      <a:r>
                        <a:rPr kumimoji="1" lang="en-US" altLang="ja-JP" sz="2000" dirty="0" err="1" smtClean="0"/>
                        <a:t>MeV</a:t>
                      </a:r>
                      <a:r>
                        <a:rPr kumimoji="1" lang="en-US" altLang="ja-JP" sz="2000" dirty="0" smtClean="0"/>
                        <a:t>)</a:t>
                      </a:r>
                      <a:endParaRPr kumimoji="1" lang="ja-JP" altLang="en-US" sz="2000" dirty="0">
                        <a:latin typeface="+mn-lt"/>
                      </a:endParaRPr>
                    </a:p>
                  </a:txBody>
                  <a:tcPr/>
                </a:tc>
              </a:tr>
              <a:tr h="758200">
                <a:tc>
                  <a:txBody>
                    <a:bodyPr/>
                    <a:lstStyle/>
                    <a:p>
                      <a:pPr algn="ctr"/>
                      <a:r>
                        <a:rPr kumimoji="1" lang="en-US" altLang="ja-JP" sz="2200" b="1" dirty="0" err="1" smtClean="0"/>
                        <a:t>PureCsI</a:t>
                      </a:r>
                      <a:endParaRPr kumimoji="1" lang="en-US" altLang="ja-JP" sz="2200" b="1" dirty="0" smtClean="0"/>
                    </a:p>
                    <a:p>
                      <a:pPr algn="ctr"/>
                      <a:r>
                        <a:rPr kumimoji="1" lang="ja-JP" altLang="en-US" sz="1800" b="0" dirty="0" smtClean="0">
                          <a:latin typeface="+mn-lt"/>
                        </a:rPr>
                        <a:t>減衰時間</a:t>
                      </a:r>
                      <a:r>
                        <a:rPr kumimoji="1" lang="en-US" altLang="ja-JP" sz="1800" b="0" dirty="0" smtClean="0">
                          <a:latin typeface="+mn-lt"/>
                        </a:rPr>
                        <a:t>(~10ns)</a:t>
                      </a:r>
                      <a:endParaRPr kumimoji="1" lang="ja-JP" altLang="en-US" sz="1800" b="0" dirty="0">
                        <a:latin typeface="+mn-lt"/>
                      </a:endParaRPr>
                    </a:p>
                  </a:txBody>
                  <a:tcPr/>
                </a:tc>
                <a:tc>
                  <a:txBody>
                    <a:bodyPr/>
                    <a:lstStyle/>
                    <a:p>
                      <a:pPr algn="ctr">
                        <a:lnSpc>
                          <a:spcPct val="150000"/>
                        </a:lnSpc>
                      </a:pPr>
                      <a:r>
                        <a:rPr kumimoji="1" lang="en-US" altLang="ja-JP" sz="2200" dirty="0" smtClean="0"/>
                        <a:t>CMS7200</a:t>
                      </a:r>
                      <a:endParaRPr kumimoji="1" lang="ja-JP" altLang="en-US" sz="2200" dirty="0">
                        <a:latin typeface="+mn-lt"/>
                      </a:endParaRPr>
                    </a:p>
                  </a:txBody>
                  <a:tcPr/>
                </a:tc>
                <a:tc>
                  <a:txBody>
                    <a:bodyPr/>
                    <a:lstStyle/>
                    <a:p>
                      <a:pPr algn="ctr"/>
                      <a:r>
                        <a:rPr kumimoji="1" lang="en-US" altLang="ja-JP" sz="2200" dirty="0" smtClean="0"/>
                        <a:t>30</a:t>
                      </a:r>
                      <a:endParaRPr kumimoji="1" lang="ja-JP" altLang="en-US" sz="2200" dirty="0">
                        <a:latin typeface="+mn-lt"/>
                      </a:endParaRPr>
                    </a:p>
                  </a:txBody>
                  <a:tcPr/>
                </a:tc>
                <a:tc>
                  <a:txBody>
                    <a:bodyPr/>
                    <a:lstStyle/>
                    <a:p>
                      <a:pPr algn="ctr"/>
                      <a:r>
                        <a:rPr kumimoji="1" lang="en-US" altLang="ja-JP" sz="2200" dirty="0" smtClean="0"/>
                        <a:t>2.0</a:t>
                      </a:r>
                      <a:endParaRPr kumimoji="1" lang="ja-JP" altLang="en-US" sz="2200" dirty="0">
                        <a:latin typeface="+mn-lt"/>
                      </a:endParaRPr>
                    </a:p>
                  </a:txBody>
                  <a:tcPr/>
                </a:tc>
              </a:tr>
              <a:tr h="508340">
                <a:tc>
                  <a:txBody>
                    <a:bodyPr/>
                    <a:lstStyle/>
                    <a:p>
                      <a:pPr algn="ctr"/>
                      <a:endParaRPr kumimoji="1" lang="ja-JP" altLang="en-US" sz="2200" b="1" dirty="0">
                        <a:latin typeface="+mn-lt"/>
                      </a:endParaRPr>
                    </a:p>
                  </a:txBody>
                  <a:tcPr/>
                </a:tc>
                <a:tc>
                  <a:txBody>
                    <a:bodyPr/>
                    <a:lstStyle/>
                    <a:p>
                      <a:pPr algn="ctr"/>
                      <a:r>
                        <a:rPr kumimoji="1" lang="en-US" altLang="ja-JP" sz="2200" dirty="0" smtClean="0"/>
                        <a:t>KEDR</a:t>
                      </a:r>
                      <a:endParaRPr kumimoji="1" lang="ja-JP" altLang="en-US" sz="2200" dirty="0">
                        <a:latin typeface="+mn-lt"/>
                      </a:endParaRPr>
                    </a:p>
                  </a:txBody>
                  <a:tcPr/>
                </a:tc>
                <a:tc>
                  <a:txBody>
                    <a:bodyPr/>
                    <a:lstStyle/>
                    <a:p>
                      <a:pPr algn="ctr"/>
                      <a:r>
                        <a:rPr kumimoji="1" lang="en-US" altLang="ja-JP" sz="2200" dirty="0" smtClean="0"/>
                        <a:t>30</a:t>
                      </a:r>
                      <a:endParaRPr kumimoji="1" lang="ja-JP" altLang="en-US" sz="2200" dirty="0">
                        <a:latin typeface="+mn-lt"/>
                      </a:endParaRPr>
                    </a:p>
                  </a:txBody>
                  <a:tcPr/>
                </a:tc>
                <a:tc>
                  <a:txBody>
                    <a:bodyPr/>
                    <a:lstStyle/>
                    <a:p>
                      <a:pPr algn="ctr"/>
                      <a:r>
                        <a:rPr kumimoji="1" lang="en-US" altLang="ja-JP" sz="2200" dirty="0" smtClean="0"/>
                        <a:t>2.1</a:t>
                      </a:r>
                      <a:endParaRPr kumimoji="1" lang="ja-JP" altLang="en-US" sz="2200" dirty="0">
                        <a:latin typeface="+mn-lt"/>
                      </a:endParaRPr>
                    </a:p>
                  </a:txBody>
                  <a:tcPr/>
                </a:tc>
              </a:tr>
              <a:tr h="714660">
                <a:tc>
                  <a:txBody>
                    <a:bodyPr/>
                    <a:lstStyle/>
                    <a:p>
                      <a:pPr algn="ctr"/>
                      <a:r>
                        <a:rPr kumimoji="1" lang="en-US" altLang="ja-JP" sz="2200" b="1" dirty="0" smtClean="0"/>
                        <a:t>BSO</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mn-lt"/>
                        </a:rPr>
                        <a:t>減衰時間</a:t>
                      </a:r>
                      <a:r>
                        <a:rPr kumimoji="1" lang="en-US" altLang="ja-JP" sz="1800" b="0" dirty="0" smtClean="0">
                          <a:latin typeface="+mn-lt"/>
                        </a:rPr>
                        <a:t>(~100ns)</a:t>
                      </a:r>
                      <a:endParaRPr kumimoji="1" lang="ja-JP" altLang="en-US" sz="2200" b="1" dirty="0">
                        <a:latin typeface="+mn-lt"/>
                      </a:endParaRPr>
                    </a:p>
                  </a:txBody>
                  <a:tcPr>
                    <a:solidFill>
                      <a:schemeClr val="accent2">
                        <a:lumMod val="20000"/>
                        <a:lumOff val="80000"/>
                      </a:schemeClr>
                    </a:solidFill>
                  </a:tcPr>
                </a:tc>
                <a:tc>
                  <a:txBody>
                    <a:bodyPr/>
                    <a:lstStyle/>
                    <a:p>
                      <a:pPr algn="ctr">
                        <a:lnSpc>
                          <a:spcPct val="150000"/>
                        </a:lnSpc>
                      </a:pPr>
                      <a:r>
                        <a:rPr kumimoji="1" lang="en-US" altLang="ja-JP" sz="2200" dirty="0" smtClean="0"/>
                        <a:t>CMS7200</a:t>
                      </a:r>
                      <a:endParaRPr kumimoji="1" lang="ja-JP" altLang="en-US" sz="2200" dirty="0">
                        <a:latin typeface="+mn-lt"/>
                      </a:endParaRPr>
                    </a:p>
                  </a:txBody>
                  <a:tcPr>
                    <a:solidFill>
                      <a:schemeClr val="accent2">
                        <a:lumMod val="20000"/>
                        <a:lumOff val="80000"/>
                      </a:schemeClr>
                    </a:solidFill>
                  </a:tcPr>
                </a:tc>
                <a:tc>
                  <a:txBody>
                    <a:bodyPr/>
                    <a:lstStyle/>
                    <a:p>
                      <a:pPr algn="ctr">
                        <a:lnSpc>
                          <a:spcPct val="150000"/>
                        </a:lnSpc>
                      </a:pPr>
                      <a:r>
                        <a:rPr kumimoji="1" lang="en-US" altLang="ja-JP" sz="2200" dirty="0" smtClean="0"/>
                        <a:t>30</a:t>
                      </a:r>
                      <a:endParaRPr kumimoji="1" lang="ja-JP" altLang="en-US" sz="2200" dirty="0">
                        <a:latin typeface="+mn-lt"/>
                      </a:endParaRPr>
                    </a:p>
                  </a:txBody>
                  <a:tcPr>
                    <a:solidFill>
                      <a:schemeClr val="accent2">
                        <a:lumMod val="20000"/>
                        <a:lumOff val="80000"/>
                      </a:schemeClr>
                    </a:solidFill>
                  </a:tcPr>
                </a:tc>
                <a:tc>
                  <a:txBody>
                    <a:bodyPr/>
                    <a:lstStyle/>
                    <a:p>
                      <a:pPr algn="ctr"/>
                      <a:r>
                        <a:rPr kumimoji="1" lang="en-US" altLang="ja-JP" sz="2200" dirty="0" smtClean="0"/>
                        <a:t>0.41</a:t>
                      </a:r>
                      <a:endParaRPr kumimoji="1" lang="ja-JP" altLang="en-US" sz="2200" dirty="0">
                        <a:latin typeface="+mn-lt"/>
                      </a:endParaRPr>
                    </a:p>
                  </a:txBody>
                  <a:tcPr>
                    <a:solidFill>
                      <a:schemeClr val="accent2">
                        <a:lumMod val="20000"/>
                        <a:lumOff val="80000"/>
                      </a:schemeClr>
                    </a:solidFill>
                  </a:tcPr>
                </a:tc>
              </a:tr>
              <a:tr h="464800">
                <a:tc>
                  <a:txBody>
                    <a:bodyPr/>
                    <a:lstStyle/>
                    <a:p>
                      <a:pPr algn="ctr"/>
                      <a:endParaRPr kumimoji="1" lang="ja-JP" altLang="en-US" sz="2200" b="1" dirty="0">
                        <a:latin typeface="+mn-lt"/>
                      </a:endParaRPr>
                    </a:p>
                  </a:txBody>
                  <a:tcPr>
                    <a:solidFill>
                      <a:schemeClr val="bg1"/>
                    </a:solidFill>
                  </a:tcPr>
                </a:tc>
                <a:tc>
                  <a:txBody>
                    <a:bodyPr/>
                    <a:lstStyle/>
                    <a:p>
                      <a:pPr algn="ctr"/>
                      <a:r>
                        <a:rPr kumimoji="1" lang="en-US" altLang="ja-JP" sz="2200" dirty="0" smtClean="0"/>
                        <a:t>KEDR</a:t>
                      </a:r>
                      <a:endParaRPr kumimoji="1" lang="ja-JP" altLang="en-US" sz="2200" dirty="0">
                        <a:latin typeface="+mn-lt"/>
                      </a:endParaRPr>
                    </a:p>
                  </a:txBody>
                  <a:tcPr>
                    <a:solidFill>
                      <a:schemeClr val="bg1"/>
                    </a:solidFill>
                  </a:tcPr>
                </a:tc>
                <a:tc>
                  <a:txBody>
                    <a:bodyPr/>
                    <a:lstStyle/>
                    <a:p>
                      <a:pPr algn="ctr"/>
                      <a:r>
                        <a:rPr kumimoji="1" lang="en-US" altLang="ja-JP" sz="2200" dirty="0" smtClean="0"/>
                        <a:t>30</a:t>
                      </a:r>
                      <a:endParaRPr kumimoji="1" lang="ja-JP" altLang="en-US" sz="2200" dirty="0">
                        <a:latin typeface="+mn-lt"/>
                      </a:endParaRPr>
                    </a:p>
                  </a:txBody>
                  <a:tcPr>
                    <a:solidFill>
                      <a:schemeClr val="bg1"/>
                    </a:solidFill>
                  </a:tcPr>
                </a:tc>
                <a:tc>
                  <a:txBody>
                    <a:bodyPr/>
                    <a:lstStyle/>
                    <a:p>
                      <a:pPr algn="ctr"/>
                      <a:r>
                        <a:rPr kumimoji="1" lang="en-US" altLang="ja-JP" sz="2200" dirty="0" smtClean="0"/>
                        <a:t>0.47</a:t>
                      </a:r>
                      <a:endParaRPr kumimoji="1" lang="ja-JP" altLang="en-US" sz="2200" dirty="0">
                        <a:latin typeface="+mn-lt"/>
                      </a:endParaRPr>
                    </a:p>
                  </a:txBody>
                  <a:tcPr>
                    <a:solidFill>
                      <a:schemeClr val="bg1"/>
                    </a:solidFill>
                  </a:tcPr>
                </a:tc>
              </a:tr>
              <a:tr h="488220">
                <a:tc rowSpan="2">
                  <a:txBody>
                    <a:bodyPr/>
                    <a:lstStyle/>
                    <a:p>
                      <a:pPr algn="ctr"/>
                      <a:endParaRPr kumimoji="1" lang="ja-JP" altLang="en-US" sz="2200" b="1" dirty="0">
                        <a:latin typeface="+mn-lt"/>
                      </a:endParaRPr>
                    </a:p>
                  </a:txBody>
                  <a:tcPr>
                    <a:solidFill>
                      <a:schemeClr val="accent2">
                        <a:lumMod val="20000"/>
                        <a:lumOff val="80000"/>
                      </a:schemeClr>
                    </a:solidFill>
                  </a:tcPr>
                </a:tc>
                <a:tc rowSpan="2">
                  <a:txBody>
                    <a:bodyPr/>
                    <a:lstStyle/>
                    <a:p>
                      <a:pPr algn="ctr"/>
                      <a:r>
                        <a:rPr kumimoji="1" lang="en-US" altLang="ja-JP" sz="2200" dirty="0" smtClean="0"/>
                        <a:t>KEDR</a:t>
                      </a:r>
                      <a:r>
                        <a:rPr kumimoji="1" lang="ja-JP" altLang="en-US" sz="2200" dirty="0" smtClean="0"/>
                        <a:t>改</a:t>
                      </a:r>
                      <a:endParaRPr kumimoji="1" lang="en-US" altLang="ja-JP" sz="2200" dirty="0" smtClean="0"/>
                    </a:p>
                    <a:p>
                      <a:pPr algn="ctr"/>
                      <a:r>
                        <a:rPr kumimoji="1" lang="en-US" altLang="ja-JP" sz="2200" dirty="0" err="1" smtClean="0">
                          <a:latin typeface="+mn-lt"/>
                        </a:rPr>
                        <a:t>Cf</a:t>
                      </a:r>
                      <a:r>
                        <a:rPr kumimoji="1" lang="en-US" altLang="ja-JP" sz="2200" dirty="0" smtClean="0">
                          <a:latin typeface="+mn-lt"/>
                        </a:rPr>
                        <a:t> </a:t>
                      </a:r>
                      <a:r>
                        <a:rPr kumimoji="1" lang="ja-JP" altLang="en-US" sz="2200" dirty="0" smtClean="0">
                          <a:latin typeface="+mn-lt"/>
                        </a:rPr>
                        <a:t>小</a:t>
                      </a:r>
                      <a:endParaRPr kumimoji="1" lang="ja-JP" altLang="en-US" sz="2200" dirty="0">
                        <a:latin typeface="+mn-lt"/>
                      </a:endParaRPr>
                    </a:p>
                  </a:txBody>
                  <a:tcPr>
                    <a:solidFill>
                      <a:schemeClr val="accent2">
                        <a:lumMod val="20000"/>
                        <a:lumOff val="80000"/>
                      </a:schemeClr>
                    </a:solidFill>
                  </a:tcPr>
                </a:tc>
                <a:tc>
                  <a:txBody>
                    <a:bodyPr/>
                    <a:lstStyle/>
                    <a:p>
                      <a:pPr algn="ctr"/>
                      <a:r>
                        <a:rPr kumimoji="1" lang="en-US" altLang="ja-JP" sz="2200" dirty="0" smtClean="0"/>
                        <a:t>30</a:t>
                      </a:r>
                      <a:endParaRPr kumimoji="1" lang="ja-JP" altLang="en-US" sz="2200" dirty="0">
                        <a:latin typeface="+mn-lt"/>
                      </a:endParaRPr>
                    </a:p>
                  </a:txBody>
                  <a:tcPr>
                    <a:solidFill>
                      <a:schemeClr val="accent2">
                        <a:lumMod val="20000"/>
                        <a:lumOff val="80000"/>
                      </a:schemeClr>
                    </a:solidFill>
                  </a:tcPr>
                </a:tc>
                <a:tc>
                  <a:txBody>
                    <a:bodyPr/>
                    <a:lstStyle/>
                    <a:p>
                      <a:pPr algn="ctr"/>
                      <a:r>
                        <a:rPr kumimoji="1" lang="en-US" altLang="ja-JP" sz="2200" dirty="0" smtClean="0"/>
                        <a:t>0.32</a:t>
                      </a:r>
                      <a:endParaRPr kumimoji="1" lang="ja-JP" altLang="en-US" sz="2200" dirty="0">
                        <a:latin typeface="+mn-lt"/>
                      </a:endParaRPr>
                    </a:p>
                  </a:txBody>
                  <a:tcPr>
                    <a:solidFill>
                      <a:schemeClr val="accent2">
                        <a:lumMod val="20000"/>
                        <a:lumOff val="80000"/>
                      </a:schemeClr>
                    </a:solidFill>
                  </a:tcPr>
                </a:tc>
              </a:tr>
              <a:tr h="48822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2200" dirty="0" smtClean="0"/>
                        <a:t>100</a:t>
                      </a:r>
                      <a:endParaRPr kumimoji="1" lang="ja-JP" altLang="en-US" sz="2200" dirty="0">
                        <a:latin typeface="+mn-lt"/>
                      </a:endParaRPr>
                    </a:p>
                  </a:txBody>
                  <a:tcPr>
                    <a:solidFill>
                      <a:schemeClr val="accent2">
                        <a:lumMod val="20000"/>
                        <a:lumOff val="80000"/>
                      </a:schemeClr>
                    </a:solidFill>
                  </a:tcPr>
                </a:tc>
                <a:tc>
                  <a:txBody>
                    <a:bodyPr/>
                    <a:lstStyle/>
                    <a:p>
                      <a:pPr algn="ctr"/>
                      <a:r>
                        <a:rPr kumimoji="1" lang="en-US" altLang="ja-JP" sz="2200" dirty="0" smtClean="0"/>
                        <a:t>0.29</a:t>
                      </a:r>
                      <a:endParaRPr kumimoji="1" lang="ja-JP" altLang="en-US" sz="2200" dirty="0">
                        <a:latin typeface="+mn-lt"/>
                      </a:endParaRPr>
                    </a:p>
                  </a:txBody>
                  <a:tcPr>
                    <a:solidFill>
                      <a:schemeClr val="accent2">
                        <a:lumMod val="20000"/>
                        <a:lumOff val="80000"/>
                      </a:schemeClr>
                    </a:solidFill>
                  </a:tcPr>
                </a:tc>
              </a:tr>
              <a:tr h="488220">
                <a:tc>
                  <a:txBody>
                    <a:bodyPr/>
                    <a:lstStyle/>
                    <a:p>
                      <a:pPr algn="ctr"/>
                      <a:endParaRPr kumimoji="1" lang="ja-JP" altLang="en-US" sz="2200" b="1" dirty="0">
                        <a:latin typeface="+mn-lt"/>
                      </a:endParaRPr>
                    </a:p>
                  </a:txBody>
                  <a:tcPr>
                    <a:solidFill>
                      <a:schemeClr val="bg1"/>
                    </a:solidFill>
                  </a:tcPr>
                </a:tc>
                <a:tc rowSpan="2">
                  <a:txBody>
                    <a:bodyPr/>
                    <a:lstStyle/>
                    <a:p>
                      <a:pPr algn="ctr">
                        <a:lnSpc>
                          <a:spcPct val="200000"/>
                        </a:lnSpc>
                      </a:pPr>
                      <a:r>
                        <a:rPr kumimoji="1" lang="en-US" altLang="ja-JP" sz="2200" dirty="0" smtClean="0"/>
                        <a:t>CMS7200</a:t>
                      </a:r>
                      <a:endParaRPr kumimoji="1" lang="ja-JP" altLang="en-US" sz="2200" dirty="0">
                        <a:latin typeface="+mn-lt"/>
                      </a:endParaRPr>
                    </a:p>
                  </a:txBody>
                  <a:tcPr>
                    <a:solidFill>
                      <a:schemeClr val="bg1"/>
                    </a:solidFill>
                  </a:tcPr>
                </a:tc>
                <a:tc>
                  <a:txBody>
                    <a:bodyPr/>
                    <a:lstStyle/>
                    <a:p>
                      <a:pPr algn="ctr"/>
                      <a:r>
                        <a:rPr kumimoji="1" lang="en-US" altLang="ja-JP" sz="2200" dirty="0" smtClean="0"/>
                        <a:t>30</a:t>
                      </a:r>
                      <a:endParaRPr kumimoji="1" lang="ja-JP" altLang="en-US" sz="2200" dirty="0">
                        <a:latin typeface="+mn-lt"/>
                      </a:endParaRPr>
                    </a:p>
                  </a:txBody>
                  <a:tcPr>
                    <a:solidFill>
                      <a:schemeClr val="bg1"/>
                    </a:solidFill>
                  </a:tcPr>
                </a:tc>
                <a:tc>
                  <a:txBody>
                    <a:bodyPr/>
                    <a:lstStyle/>
                    <a:p>
                      <a:pPr algn="ctr"/>
                      <a:r>
                        <a:rPr kumimoji="1" lang="en-US" altLang="ja-JP" sz="2200" dirty="0" smtClean="0"/>
                        <a:t>0.41</a:t>
                      </a:r>
                      <a:endParaRPr kumimoji="1" lang="ja-JP" altLang="en-US" sz="2200" dirty="0">
                        <a:latin typeface="+mn-lt"/>
                      </a:endParaRPr>
                    </a:p>
                  </a:txBody>
                  <a:tcPr>
                    <a:solidFill>
                      <a:schemeClr val="bg1"/>
                    </a:solidFill>
                  </a:tcPr>
                </a:tc>
              </a:tr>
              <a:tr h="488220">
                <a:tc>
                  <a:txBody>
                    <a:bodyPr/>
                    <a:lstStyle/>
                    <a:p>
                      <a:pPr algn="ctr"/>
                      <a:endParaRPr kumimoji="1" lang="ja-JP" altLang="en-US" sz="2200" b="1" dirty="0">
                        <a:latin typeface="+mn-lt"/>
                      </a:endParaRPr>
                    </a:p>
                  </a:txBody>
                  <a:tcPr>
                    <a:solidFill>
                      <a:schemeClr val="bg1"/>
                    </a:solidFill>
                  </a:tcPr>
                </a:tc>
                <a:tc vMerge="1">
                  <a:txBody>
                    <a:bodyPr/>
                    <a:lstStyle/>
                    <a:p>
                      <a:endParaRPr kumimoji="1" lang="ja-JP" altLang="en-US"/>
                    </a:p>
                  </a:txBody>
                  <a:tcPr>
                    <a:solidFill>
                      <a:schemeClr val="accent2">
                        <a:lumMod val="20000"/>
                        <a:lumOff val="80000"/>
                      </a:schemeClr>
                    </a:solidFill>
                  </a:tcPr>
                </a:tc>
                <a:tc>
                  <a:txBody>
                    <a:bodyPr/>
                    <a:lstStyle/>
                    <a:p>
                      <a:pPr algn="ctr"/>
                      <a:r>
                        <a:rPr kumimoji="1" lang="en-US" altLang="ja-JP" sz="2200" dirty="0" smtClean="0"/>
                        <a:t>100</a:t>
                      </a:r>
                      <a:endParaRPr kumimoji="1" lang="ja-JP" altLang="en-US" sz="2200" dirty="0">
                        <a:latin typeface="+mn-lt"/>
                      </a:endParaRPr>
                    </a:p>
                  </a:txBody>
                  <a:tcPr>
                    <a:solidFill>
                      <a:schemeClr val="bg1"/>
                    </a:solidFill>
                  </a:tcPr>
                </a:tc>
                <a:tc>
                  <a:txBody>
                    <a:bodyPr/>
                    <a:lstStyle/>
                    <a:p>
                      <a:pPr algn="ctr"/>
                      <a:r>
                        <a:rPr kumimoji="1" lang="en-US" altLang="ja-JP" sz="2200" dirty="0" smtClean="0"/>
                        <a:t>0.28</a:t>
                      </a:r>
                      <a:endParaRPr kumimoji="1" lang="ja-JP" altLang="en-US" sz="2200" dirty="0">
                        <a:latin typeface="+mn-lt"/>
                      </a:endParaRPr>
                    </a:p>
                  </a:txBody>
                  <a:tcPr>
                    <a:solidFill>
                      <a:schemeClr val="bg1"/>
                    </a:solidFill>
                  </a:tcPr>
                </a:tc>
              </a:tr>
            </a:tbl>
          </a:graphicData>
        </a:graphic>
      </p:graphicFrame>
      <p:sp>
        <p:nvSpPr>
          <p:cNvPr id="5" name="U ターン矢印 4"/>
          <p:cNvSpPr/>
          <p:nvPr/>
        </p:nvSpPr>
        <p:spPr>
          <a:xfrm rot="5400000">
            <a:off x="7513334" y="5932978"/>
            <a:ext cx="432048" cy="355468"/>
          </a:xfrm>
          <a:prstGeom prst="uturnArrow">
            <a:avLst>
              <a:gd name="adj1" fmla="val 11519"/>
              <a:gd name="adj2" fmla="val 25000"/>
              <a:gd name="adj3" fmla="val 26555"/>
              <a:gd name="adj4" fmla="val 51151"/>
              <a:gd name="adj5" fmla="val 10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7956376" y="5894688"/>
            <a:ext cx="1141659" cy="400110"/>
          </a:xfrm>
          <a:prstGeom prst="rect">
            <a:avLst/>
          </a:prstGeom>
          <a:noFill/>
        </p:spPr>
        <p:txBody>
          <a:bodyPr wrap="none" rtlCol="0">
            <a:spAutoFit/>
          </a:bodyPr>
          <a:lstStyle/>
          <a:p>
            <a:r>
              <a:rPr kumimoji="1" lang="en-US" altLang="ja-JP" sz="2000" dirty="0" smtClean="0"/>
              <a:t>30%</a:t>
            </a:r>
            <a:r>
              <a:rPr kumimoji="1" lang="ja-JP" altLang="en-US" dirty="0" smtClean="0"/>
              <a:t>改善</a:t>
            </a:r>
            <a:endParaRPr kumimoji="1" lang="ja-JP" altLang="en-US" dirty="0"/>
          </a:p>
        </p:txBody>
      </p:sp>
      <p:sp>
        <p:nvSpPr>
          <p:cNvPr id="7" name="U ターン矢印 6"/>
          <p:cNvSpPr/>
          <p:nvPr/>
        </p:nvSpPr>
        <p:spPr>
          <a:xfrm rot="5400000">
            <a:off x="7428267" y="4520114"/>
            <a:ext cx="576064" cy="355468"/>
          </a:xfrm>
          <a:prstGeom prst="uturnArrow">
            <a:avLst>
              <a:gd name="adj1" fmla="val 15358"/>
              <a:gd name="adj2" fmla="val 25000"/>
              <a:gd name="adj3" fmla="val 26555"/>
              <a:gd name="adj4" fmla="val 73445"/>
              <a:gd name="adj5" fmla="val 100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7954999" y="4469050"/>
            <a:ext cx="1141659" cy="400110"/>
          </a:xfrm>
          <a:prstGeom prst="rect">
            <a:avLst/>
          </a:prstGeom>
          <a:noFill/>
        </p:spPr>
        <p:txBody>
          <a:bodyPr wrap="none" rtlCol="0">
            <a:spAutoFit/>
          </a:bodyPr>
          <a:lstStyle/>
          <a:p>
            <a:r>
              <a:rPr kumimoji="1" lang="en-US" altLang="ja-JP" sz="2000" dirty="0" smtClean="0"/>
              <a:t>30%</a:t>
            </a:r>
            <a:r>
              <a:rPr kumimoji="1" lang="ja-JP" altLang="en-US" dirty="0" smtClean="0"/>
              <a:t>改善</a:t>
            </a:r>
            <a:endParaRPr kumimoji="1" lang="ja-JP" altLang="en-US" dirty="0"/>
          </a:p>
        </p:txBody>
      </p:sp>
      <p:sp>
        <p:nvSpPr>
          <p:cNvPr id="9" name="U ターン矢印 8"/>
          <p:cNvSpPr/>
          <p:nvPr/>
        </p:nvSpPr>
        <p:spPr>
          <a:xfrm rot="5400000">
            <a:off x="7496507" y="5078762"/>
            <a:ext cx="432048" cy="355468"/>
          </a:xfrm>
          <a:prstGeom prst="uturnArrow">
            <a:avLst>
              <a:gd name="adj1" fmla="val 11519"/>
              <a:gd name="adj2" fmla="val 25000"/>
              <a:gd name="adj3" fmla="val 26555"/>
              <a:gd name="adj4" fmla="val 73445"/>
              <a:gd name="adj5" fmla="val 10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7966845" y="5048882"/>
            <a:ext cx="1141659" cy="400110"/>
          </a:xfrm>
          <a:prstGeom prst="rect">
            <a:avLst/>
          </a:prstGeom>
          <a:noFill/>
        </p:spPr>
        <p:txBody>
          <a:bodyPr wrap="none" rtlCol="0">
            <a:spAutoFit/>
          </a:bodyPr>
          <a:lstStyle/>
          <a:p>
            <a:r>
              <a:rPr kumimoji="1" lang="en-US" altLang="ja-JP" sz="2000" dirty="0" smtClean="0"/>
              <a:t>10%</a:t>
            </a:r>
            <a:r>
              <a:rPr kumimoji="1" lang="ja-JP" altLang="en-US" dirty="0" smtClean="0"/>
              <a:t>改善</a:t>
            </a:r>
            <a:endParaRPr kumimoji="1" lang="ja-JP" altLang="en-US" dirty="0"/>
          </a:p>
        </p:txBody>
      </p:sp>
      <p:sp>
        <p:nvSpPr>
          <p:cNvPr id="11" name="円/楕円 10"/>
          <p:cNvSpPr/>
          <p:nvPr/>
        </p:nvSpPr>
        <p:spPr>
          <a:xfrm>
            <a:off x="3145489" y="5098832"/>
            <a:ext cx="274383" cy="29954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144" y="5404868"/>
            <a:ext cx="3632726" cy="369332"/>
          </a:xfrm>
          <a:prstGeom prst="rect">
            <a:avLst/>
          </a:prstGeom>
          <a:noFill/>
        </p:spPr>
        <p:txBody>
          <a:bodyPr wrap="none" rtlCol="0">
            <a:spAutoFit/>
          </a:bodyPr>
          <a:lstStyle/>
          <a:p>
            <a:r>
              <a:rPr kumimoji="1" lang="ja-JP" altLang="en-US" dirty="0" smtClean="0"/>
              <a:t>フィードバックコンデンサ</a:t>
            </a:r>
            <a:r>
              <a:rPr kumimoji="1" lang="en-US" altLang="ja-JP" dirty="0" smtClean="0"/>
              <a:t>(5pF</a:t>
            </a:r>
            <a:r>
              <a:rPr kumimoji="1" lang="ja-JP" altLang="en-US" dirty="0" smtClean="0"/>
              <a:t>→</a:t>
            </a:r>
            <a:r>
              <a:rPr kumimoji="1" lang="en-US" altLang="ja-JP" dirty="0" smtClean="0"/>
              <a:t>2pF)</a:t>
            </a:r>
            <a:endParaRPr kumimoji="1" lang="ja-JP" altLang="en-US" dirty="0"/>
          </a:p>
        </p:txBody>
      </p:sp>
      <p:cxnSp>
        <p:nvCxnSpPr>
          <p:cNvPr id="16" name="図形 15"/>
          <p:cNvCxnSpPr/>
          <p:nvPr/>
        </p:nvCxnSpPr>
        <p:spPr>
          <a:xfrm rot="10800000" flipV="1">
            <a:off x="2242410" y="5225431"/>
            <a:ext cx="471031" cy="173211"/>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19008" y="3230980"/>
            <a:ext cx="2557110" cy="369332"/>
          </a:xfrm>
          <a:prstGeom prst="rect">
            <a:avLst/>
          </a:prstGeom>
          <a:noFill/>
        </p:spPr>
        <p:txBody>
          <a:bodyPr wrap="none" rtlCol="0">
            <a:spAutoFit/>
          </a:bodyPr>
          <a:lstStyle/>
          <a:p>
            <a:r>
              <a:rPr kumimoji="1" lang="ja-JP" altLang="en-US" dirty="0" smtClean="0"/>
              <a:t>オープンループゲイン大</a:t>
            </a:r>
            <a:endParaRPr kumimoji="1" lang="ja-JP" altLang="en-US" dirty="0"/>
          </a:p>
        </p:txBody>
      </p:sp>
      <p:sp>
        <p:nvSpPr>
          <p:cNvPr id="15" name="円/楕円 14"/>
          <p:cNvSpPr/>
          <p:nvPr/>
        </p:nvSpPr>
        <p:spPr>
          <a:xfrm>
            <a:off x="4146481" y="3258276"/>
            <a:ext cx="274383" cy="29954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U ターン矢印 16"/>
          <p:cNvSpPr/>
          <p:nvPr/>
        </p:nvSpPr>
        <p:spPr>
          <a:xfrm rot="5400000">
            <a:off x="7307591" y="2890825"/>
            <a:ext cx="1052826" cy="661720"/>
          </a:xfrm>
          <a:prstGeom prst="uturnArrow">
            <a:avLst>
              <a:gd name="adj1" fmla="val 8250"/>
              <a:gd name="adj2" fmla="val 18682"/>
              <a:gd name="adj3" fmla="val 26555"/>
              <a:gd name="adj4" fmla="val 73445"/>
              <a:gd name="adj5" fmla="val 10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539552" y="1570441"/>
          <a:ext cx="7704856" cy="1767044"/>
        </p:xfrm>
        <a:graphic>
          <a:graphicData uri="http://schemas.openxmlformats.org/drawingml/2006/table">
            <a:tbl>
              <a:tblPr firstRow="1" bandRow="1">
                <a:tableStyleId>{C083E6E3-FA7D-4D7B-A595-EF9225AFEA82}</a:tableStyleId>
              </a:tblPr>
              <a:tblGrid>
                <a:gridCol w="1656184"/>
                <a:gridCol w="2016224"/>
                <a:gridCol w="1944216"/>
                <a:gridCol w="2088232"/>
              </a:tblGrid>
              <a:tr h="670635">
                <a:tc>
                  <a:txBody>
                    <a:bodyPr/>
                    <a:lstStyle/>
                    <a:p>
                      <a:pPr algn="ctr"/>
                      <a:r>
                        <a:rPr kumimoji="1" lang="ja-JP" altLang="en-US" dirty="0" smtClean="0">
                          <a:latin typeface="+mn-lt"/>
                        </a:rPr>
                        <a:t>結晶</a:t>
                      </a:r>
                      <a:endParaRPr kumimoji="1" lang="ja-JP" altLang="en-US" dirty="0">
                        <a:latin typeface="+mn-lt"/>
                      </a:endParaRPr>
                    </a:p>
                  </a:txBody>
                  <a:tcPr/>
                </a:tc>
                <a:tc>
                  <a:txBody>
                    <a:bodyPr/>
                    <a:lstStyle/>
                    <a:p>
                      <a:pPr algn="ctr"/>
                      <a:r>
                        <a:rPr kumimoji="1" lang="ja-JP" altLang="en-US" dirty="0" smtClean="0"/>
                        <a:t>プリアンプ</a:t>
                      </a:r>
                      <a:endParaRPr kumimoji="1" lang="en-US" altLang="ja-JP" dirty="0" smtClean="0"/>
                    </a:p>
                    <a:p>
                      <a:pPr algn="ctr"/>
                      <a:r>
                        <a:rPr kumimoji="1" lang="ja-JP" altLang="en-US" dirty="0" smtClean="0"/>
                        <a:t>の種類</a:t>
                      </a:r>
                      <a:endParaRPr kumimoji="1" lang="ja-JP" altLang="en-US" dirty="0">
                        <a:latin typeface="+mn-lt"/>
                      </a:endParaRPr>
                    </a:p>
                  </a:txBody>
                  <a:tcPr/>
                </a:tc>
                <a:tc>
                  <a:txBody>
                    <a:bodyPr/>
                    <a:lstStyle/>
                    <a:p>
                      <a:pPr algn="ctr"/>
                      <a:r>
                        <a:rPr kumimoji="1" lang="ja-JP" altLang="en-US" dirty="0" smtClean="0"/>
                        <a:t>シェーパーの波形整形時定数</a:t>
                      </a:r>
                      <a:r>
                        <a:rPr kumimoji="1" lang="en-US" altLang="ja-JP" dirty="0" smtClean="0"/>
                        <a:t>(ns)</a:t>
                      </a:r>
                      <a:endParaRPr kumimoji="1" lang="ja-JP" altLang="en-US" dirty="0">
                        <a:latin typeface="+mn-lt"/>
                      </a:endParaRPr>
                    </a:p>
                  </a:txBody>
                  <a:tcPr/>
                </a:tc>
                <a:tc>
                  <a:txBody>
                    <a:bodyPr/>
                    <a:lstStyle/>
                    <a:p>
                      <a:pPr algn="ctr"/>
                      <a:r>
                        <a:rPr kumimoji="1" lang="en-US" altLang="ja-JP" sz="2000" dirty="0" smtClean="0"/>
                        <a:t>E.N.E.</a:t>
                      </a:r>
                    </a:p>
                    <a:p>
                      <a:pPr algn="ctr"/>
                      <a:r>
                        <a:rPr kumimoji="1" lang="en-US" altLang="ja-JP" sz="2000" dirty="0" smtClean="0"/>
                        <a:t>(</a:t>
                      </a:r>
                      <a:r>
                        <a:rPr kumimoji="1" lang="en-US" altLang="ja-JP" sz="2000" dirty="0" err="1" smtClean="0"/>
                        <a:t>MeV</a:t>
                      </a:r>
                      <a:r>
                        <a:rPr kumimoji="1" lang="en-US" altLang="ja-JP" sz="2000" dirty="0" smtClean="0"/>
                        <a:t>)</a:t>
                      </a:r>
                      <a:endParaRPr kumimoji="1" lang="ja-JP" altLang="en-US" sz="2000" dirty="0">
                        <a:latin typeface="+mn-lt"/>
                      </a:endParaRPr>
                    </a:p>
                  </a:txBody>
                  <a:tcPr/>
                </a:tc>
              </a:tr>
              <a:tr h="509447">
                <a:tc>
                  <a:txBody>
                    <a:bodyPr/>
                    <a:lstStyle/>
                    <a:p>
                      <a:pPr algn="ctr"/>
                      <a:r>
                        <a:rPr kumimoji="1" lang="en-US" altLang="ja-JP" sz="2200" b="1" dirty="0" err="1" smtClean="0"/>
                        <a:t>PureCsI</a:t>
                      </a:r>
                      <a:endParaRPr kumimoji="1" lang="en-US" altLang="ja-JP" sz="2200" b="1" dirty="0" smtClean="0"/>
                    </a:p>
                  </a:txBody>
                  <a:tcPr/>
                </a:tc>
                <a:tc>
                  <a:txBody>
                    <a:bodyPr/>
                    <a:lstStyle/>
                    <a:p>
                      <a:pPr algn="ctr"/>
                      <a:r>
                        <a:rPr kumimoji="1" lang="en-US" altLang="ja-JP" sz="2200" dirty="0" smtClean="0"/>
                        <a:t>CMS7200</a:t>
                      </a:r>
                      <a:endParaRPr kumimoji="1" lang="ja-JP" altLang="en-US" sz="2200" dirty="0">
                        <a:latin typeface="+mn-lt"/>
                      </a:endParaRPr>
                    </a:p>
                  </a:txBody>
                  <a:tcPr/>
                </a:tc>
                <a:tc>
                  <a:txBody>
                    <a:bodyPr/>
                    <a:lstStyle/>
                    <a:p>
                      <a:pPr algn="ctr"/>
                      <a:r>
                        <a:rPr kumimoji="1" lang="en-US" altLang="ja-JP" sz="2200" dirty="0" smtClean="0"/>
                        <a:t>30</a:t>
                      </a:r>
                      <a:endParaRPr kumimoji="1" lang="ja-JP" altLang="en-US" sz="2200" dirty="0">
                        <a:latin typeface="+mn-lt"/>
                      </a:endParaRPr>
                    </a:p>
                  </a:txBody>
                  <a:tcPr/>
                </a:tc>
                <a:tc>
                  <a:txBody>
                    <a:bodyPr/>
                    <a:lstStyle/>
                    <a:p>
                      <a:pPr algn="ctr"/>
                      <a:r>
                        <a:rPr kumimoji="1" lang="en-US" altLang="ja-JP" sz="2200" dirty="0" smtClean="0"/>
                        <a:t>2.0</a:t>
                      </a:r>
                      <a:endParaRPr kumimoji="1" lang="ja-JP" altLang="en-US" sz="2200" dirty="0">
                        <a:latin typeface="+mn-lt"/>
                      </a:endParaRPr>
                    </a:p>
                  </a:txBody>
                  <a:tcPr/>
                </a:tc>
              </a:tr>
              <a:tr h="556557">
                <a:tc>
                  <a:txBody>
                    <a:bodyPr/>
                    <a:lstStyle/>
                    <a:p>
                      <a:pPr algn="ctr"/>
                      <a:endParaRPr kumimoji="1" lang="ja-JP" altLang="en-US" sz="2200" b="1" dirty="0">
                        <a:latin typeface="+mn-lt"/>
                      </a:endParaRPr>
                    </a:p>
                  </a:txBody>
                  <a:tcPr/>
                </a:tc>
                <a:tc>
                  <a:txBody>
                    <a:bodyPr/>
                    <a:lstStyle/>
                    <a:p>
                      <a:pPr algn="ctr"/>
                      <a:r>
                        <a:rPr kumimoji="1" lang="en-US" altLang="ja-JP" sz="2200" dirty="0" smtClean="0"/>
                        <a:t>KEDR</a:t>
                      </a:r>
                      <a:endParaRPr kumimoji="1" lang="ja-JP" altLang="en-US" sz="2200" dirty="0">
                        <a:latin typeface="+mn-lt"/>
                      </a:endParaRPr>
                    </a:p>
                  </a:txBody>
                  <a:tcPr/>
                </a:tc>
                <a:tc>
                  <a:txBody>
                    <a:bodyPr/>
                    <a:lstStyle/>
                    <a:p>
                      <a:pPr algn="ctr"/>
                      <a:r>
                        <a:rPr kumimoji="1" lang="en-US" altLang="ja-JP" sz="2200" dirty="0" smtClean="0"/>
                        <a:t>30</a:t>
                      </a:r>
                      <a:endParaRPr kumimoji="1" lang="ja-JP" altLang="en-US" sz="2200" dirty="0">
                        <a:latin typeface="+mn-lt"/>
                      </a:endParaRPr>
                    </a:p>
                  </a:txBody>
                  <a:tcPr/>
                </a:tc>
                <a:tc>
                  <a:txBody>
                    <a:bodyPr/>
                    <a:lstStyle/>
                    <a:p>
                      <a:pPr algn="ctr"/>
                      <a:r>
                        <a:rPr kumimoji="1" lang="en-US" altLang="ja-JP" sz="2200" dirty="0" smtClean="0"/>
                        <a:t>2.1</a:t>
                      </a:r>
                      <a:endParaRPr kumimoji="1" lang="ja-JP" altLang="en-US" sz="2200" dirty="0">
                        <a:latin typeface="+mn-lt"/>
                      </a:endParaRPr>
                    </a:p>
                  </a:txBody>
                  <a:tcPr/>
                </a:tc>
              </a:tr>
            </a:tbl>
          </a:graphicData>
        </a:graphic>
      </p:graphicFrame>
      <p:sp>
        <p:nvSpPr>
          <p:cNvPr id="2" name="タイトル 1"/>
          <p:cNvSpPr>
            <a:spLocks noGrp="1"/>
          </p:cNvSpPr>
          <p:nvPr>
            <p:ph type="title"/>
          </p:nvPr>
        </p:nvSpPr>
        <p:spPr/>
        <p:txBody>
          <a:bodyPr>
            <a:normAutofit/>
          </a:bodyPr>
          <a:lstStyle/>
          <a:p>
            <a:r>
              <a:rPr lang="ja-JP" altLang="en-US" dirty="0" smtClean="0"/>
              <a:t>測定結果のまとめ</a:t>
            </a:r>
            <a:r>
              <a:rPr lang="en-US" altLang="ja-JP" dirty="0" smtClean="0"/>
              <a:t>(2)</a:t>
            </a:r>
            <a:endParaRPr kumimoji="1" lang="ja-JP" altLang="en-US" dirty="0"/>
          </a:p>
        </p:txBody>
      </p:sp>
      <p:sp>
        <p:nvSpPr>
          <p:cNvPr id="3" name="スライド番号プレースホルダ 2"/>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18</a:t>
            </a:fld>
            <a:endParaRPr kumimoji="1" lang="ja-JP" altLang="en-US" dirty="0"/>
          </a:p>
        </p:txBody>
      </p:sp>
      <p:sp>
        <p:nvSpPr>
          <p:cNvPr id="8" name="角丸四角形 7"/>
          <p:cNvSpPr/>
          <p:nvPr/>
        </p:nvSpPr>
        <p:spPr>
          <a:xfrm>
            <a:off x="6533632" y="1625032"/>
            <a:ext cx="1350736" cy="1659952"/>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555776" y="3487360"/>
            <a:ext cx="6120680" cy="1080120"/>
          </a:xfrm>
          <a:prstGeom prst="roundRect">
            <a:avLst>
              <a:gd name="adj" fmla="val 305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2"/>
              </a:buClr>
              <a:buSzPct val="100000"/>
            </a:pPr>
            <a:endParaRPr lang="en-US" altLang="ja-JP" dirty="0" smtClean="0"/>
          </a:p>
          <a:p>
            <a:pPr>
              <a:buClr>
                <a:schemeClr val="accent2"/>
              </a:buClr>
              <a:buSzPct val="100000"/>
            </a:pPr>
            <a:r>
              <a:rPr lang="ja-JP" altLang="en-US" dirty="0" smtClean="0">
                <a:solidFill>
                  <a:schemeClr val="tx1"/>
                </a:solidFill>
              </a:rPr>
              <a:t>目標　</a:t>
            </a:r>
            <a:r>
              <a:rPr lang="en-US" altLang="ja-JP" sz="2000" dirty="0" smtClean="0">
                <a:solidFill>
                  <a:schemeClr val="tx1"/>
                </a:solidFill>
              </a:rPr>
              <a:t>E.N.E</a:t>
            </a:r>
            <a:r>
              <a:rPr lang="ja-JP" altLang="en-US" sz="2000" dirty="0" smtClean="0">
                <a:solidFill>
                  <a:schemeClr val="tx1"/>
                </a:solidFill>
              </a:rPr>
              <a:t>≦</a:t>
            </a:r>
            <a:r>
              <a:rPr lang="en-US" altLang="ja-JP" sz="2000" dirty="0" smtClean="0">
                <a:solidFill>
                  <a:schemeClr val="tx1"/>
                </a:solidFill>
              </a:rPr>
              <a:t>0.5MeV</a:t>
            </a:r>
          </a:p>
          <a:p>
            <a:pPr>
              <a:buClr>
                <a:schemeClr val="accent2"/>
              </a:buClr>
              <a:buSzPct val="100000"/>
            </a:pPr>
            <a:r>
              <a:rPr lang="ja-JP" altLang="en-US" dirty="0" smtClean="0">
                <a:solidFill>
                  <a:schemeClr val="tx1"/>
                </a:solidFill>
              </a:rPr>
              <a:t>（十分なエネルギー分解能を得るため。）</a:t>
            </a:r>
            <a:r>
              <a:rPr lang="en-US" altLang="ja-JP" dirty="0" smtClean="0">
                <a:solidFill>
                  <a:schemeClr val="tx1"/>
                </a:solidFill>
              </a:rPr>
              <a:t> </a:t>
            </a:r>
            <a:r>
              <a:rPr lang="ja-JP" altLang="en-US" dirty="0" smtClean="0"/>
              <a:t>　</a:t>
            </a:r>
            <a:endParaRPr lang="en-US" altLang="ja-JP" dirty="0" smtClean="0"/>
          </a:p>
          <a:p>
            <a:pPr>
              <a:buClr>
                <a:schemeClr val="accent2"/>
              </a:buClr>
              <a:buSzPct val="100000"/>
            </a:pPr>
            <a:r>
              <a:rPr lang="ja-JP" altLang="en-US" sz="2400" b="1" dirty="0" smtClean="0">
                <a:solidFill>
                  <a:srgbClr val="FF0000"/>
                </a:solidFill>
              </a:rPr>
              <a:t>→</a:t>
            </a:r>
            <a:r>
              <a:rPr lang="ja-JP" altLang="en-US" sz="2000" b="1" dirty="0" smtClean="0">
                <a:solidFill>
                  <a:srgbClr val="FF0000"/>
                </a:solidFill>
              </a:rPr>
              <a:t> </a:t>
            </a:r>
            <a:r>
              <a:rPr lang="ja-JP" altLang="en-US" dirty="0" smtClean="0">
                <a:solidFill>
                  <a:srgbClr val="FF0000"/>
                </a:solidFill>
              </a:rPr>
              <a:t>純</a:t>
            </a:r>
            <a:r>
              <a:rPr lang="en-US" altLang="ja-JP" dirty="0" err="1" smtClean="0">
                <a:solidFill>
                  <a:srgbClr val="FF0000"/>
                </a:solidFill>
              </a:rPr>
              <a:t>CsI</a:t>
            </a:r>
            <a:r>
              <a:rPr lang="ja-JP" altLang="en-US" dirty="0" smtClean="0">
                <a:solidFill>
                  <a:srgbClr val="FF0000"/>
                </a:solidFill>
              </a:rPr>
              <a:t>シンチレーターと</a:t>
            </a:r>
            <a:r>
              <a:rPr lang="en-US" altLang="ja-JP" dirty="0" smtClean="0">
                <a:solidFill>
                  <a:srgbClr val="FF0000"/>
                </a:solidFill>
              </a:rPr>
              <a:t>APD</a:t>
            </a:r>
            <a:r>
              <a:rPr lang="ja-JP" altLang="en-US" dirty="0" smtClean="0">
                <a:solidFill>
                  <a:srgbClr val="FF0000"/>
                </a:solidFill>
              </a:rPr>
              <a:t>の組み合わせは困難である。　</a:t>
            </a:r>
            <a:endParaRPr lang="en-US" altLang="ja-JP" sz="2000" dirty="0" smtClean="0">
              <a:solidFill>
                <a:srgbClr val="FF0000"/>
              </a:solidFill>
            </a:endParaRPr>
          </a:p>
          <a:p>
            <a:pPr algn="ctr"/>
            <a:endParaRPr kumimoji="1" lang="ja-JP" altLang="en-US" dirty="0"/>
          </a:p>
        </p:txBody>
      </p:sp>
      <p:sp>
        <p:nvSpPr>
          <p:cNvPr id="10" name="円/楕円 9"/>
          <p:cNvSpPr/>
          <p:nvPr/>
        </p:nvSpPr>
        <p:spPr>
          <a:xfrm>
            <a:off x="2658848" y="3532072"/>
            <a:ext cx="648072" cy="3600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nvGraphicFramePr>
        <p:xfrm>
          <a:off x="539552" y="4798840"/>
          <a:ext cx="7704856" cy="457019"/>
        </p:xfrm>
        <a:graphic>
          <a:graphicData uri="http://schemas.openxmlformats.org/drawingml/2006/table">
            <a:tbl>
              <a:tblPr firstRow="1" bandRow="1">
                <a:tableStyleId>{0E3FDE45-AF77-4B5C-9715-49D594BDF05E}</a:tableStyleId>
              </a:tblPr>
              <a:tblGrid>
                <a:gridCol w="1656184"/>
                <a:gridCol w="2016224"/>
                <a:gridCol w="1944216"/>
                <a:gridCol w="2088232"/>
              </a:tblGrid>
              <a:tr h="457019">
                <a:tc>
                  <a:txBody>
                    <a:bodyPr/>
                    <a:lstStyle/>
                    <a:p>
                      <a:pPr algn="ctr"/>
                      <a:r>
                        <a:rPr kumimoji="1" lang="en-US" altLang="ja-JP" sz="2200" dirty="0" smtClean="0"/>
                        <a:t>BSO</a:t>
                      </a:r>
                      <a:endParaRPr kumimoji="1" lang="en-US" altLang="ja-JP" sz="2200" b="1" dirty="0" smtClean="0"/>
                    </a:p>
                  </a:txBody>
                  <a:tcPr>
                    <a:solidFill>
                      <a:schemeClr val="accent2">
                        <a:lumMod val="20000"/>
                        <a:lumOff val="80000"/>
                      </a:schemeClr>
                    </a:solidFill>
                  </a:tcPr>
                </a:tc>
                <a:tc>
                  <a:txBody>
                    <a:bodyPr/>
                    <a:lstStyle/>
                    <a:p>
                      <a:pPr algn="ctr"/>
                      <a:r>
                        <a:rPr kumimoji="1" lang="en-US" altLang="ja-JP" sz="2200" b="0" dirty="0" smtClean="0"/>
                        <a:t>CMS7200</a:t>
                      </a:r>
                      <a:endParaRPr kumimoji="1" lang="ja-JP" altLang="en-US" sz="2200" b="0" dirty="0">
                        <a:latin typeface="+mn-lt"/>
                      </a:endParaRPr>
                    </a:p>
                  </a:txBody>
                  <a:tcPr>
                    <a:solidFill>
                      <a:schemeClr val="accent2">
                        <a:lumMod val="20000"/>
                        <a:lumOff val="80000"/>
                      </a:schemeClr>
                    </a:solidFill>
                  </a:tcPr>
                </a:tc>
                <a:tc>
                  <a:txBody>
                    <a:bodyPr/>
                    <a:lstStyle/>
                    <a:p>
                      <a:pPr algn="ctr"/>
                      <a:r>
                        <a:rPr kumimoji="1" lang="en-US" altLang="ja-JP" sz="2200" b="0" dirty="0" smtClean="0"/>
                        <a:t>100</a:t>
                      </a:r>
                      <a:endParaRPr kumimoji="1" lang="ja-JP" altLang="en-US" sz="2200" b="0" dirty="0">
                        <a:latin typeface="+mn-lt"/>
                      </a:endParaRPr>
                    </a:p>
                  </a:txBody>
                  <a:tcPr>
                    <a:solidFill>
                      <a:schemeClr val="accent2">
                        <a:lumMod val="20000"/>
                        <a:lumOff val="80000"/>
                      </a:schemeClr>
                    </a:solidFill>
                  </a:tcPr>
                </a:tc>
                <a:tc>
                  <a:txBody>
                    <a:bodyPr/>
                    <a:lstStyle/>
                    <a:p>
                      <a:pPr algn="ctr"/>
                      <a:r>
                        <a:rPr kumimoji="1" lang="en-US" altLang="ja-JP" sz="2200" b="0" dirty="0" smtClean="0"/>
                        <a:t>0.28</a:t>
                      </a:r>
                      <a:endParaRPr kumimoji="1" lang="ja-JP" altLang="en-US" sz="2200" b="0" dirty="0">
                        <a:latin typeface="+mn-lt"/>
                      </a:endParaRPr>
                    </a:p>
                  </a:txBody>
                  <a:tcPr>
                    <a:solidFill>
                      <a:schemeClr val="accent2">
                        <a:lumMod val="20000"/>
                        <a:lumOff val="80000"/>
                      </a:schemeClr>
                    </a:solidFill>
                  </a:tcPr>
                </a:tc>
              </a:tr>
            </a:tbl>
          </a:graphicData>
        </a:graphic>
      </p:graphicFrame>
      <p:sp>
        <p:nvSpPr>
          <p:cNvPr id="13" name="角丸四角形 12"/>
          <p:cNvSpPr/>
          <p:nvPr/>
        </p:nvSpPr>
        <p:spPr>
          <a:xfrm>
            <a:off x="1462008" y="5589240"/>
            <a:ext cx="7286456" cy="1080120"/>
          </a:xfrm>
          <a:prstGeom prst="roundRect">
            <a:avLst>
              <a:gd name="adj" fmla="val 3055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2"/>
              </a:buClr>
              <a:buSzPct val="100000"/>
            </a:pPr>
            <a:endParaRPr lang="en-US" altLang="ja-JP" dirty="0" smtClean="0"/>
          </a:p>
          <a:p>
            <a:pPr>
              <a:buClr>
                <a:schemeClr val="accent2"/>
              </a:buClr>
              <a:buSzPct val="100000"/>
            </a:pPr>
            <a:r>
              <a:rPr lang="ja-JP" altLang="en-US" sz="2400" b="1" dirty="0" smtClean="0">
                <a:solidFill>
                  <a:srgbClr val="002060"/>
                </a:solidFill>
              </a:rPr>
              <a:t>→</a:t>
            </a:r>
            <a:r>
              <a:rPr lang="ja-JP" altLang="en-US" sz="2000" b="1" dirty="0" smtClean="0">
                <a:solidFill>
                  <a:srgbClr val="002060"/>
                </a:solidFill>
              </a:rPr>
              <a:t> </a:t>
            </a:r>
            <a:r>
              <a:rPr lang="en-US" altLang="ja-JP" sz="2000" dirty="0" smtClean="0">
                <a:solidFill>
                  <a:srgbClr val="002060"/>
                </a:solidFill>
              </a:rPr>
              <a:t>BSO</a:t>
            </a:r>
            <a:r>
              <a:rPr lang="ja-JP" altLang="en-US" sz="2000" dirty="0" smtClean="0">
                <a:solidFill>
                  <a:srgbClr val="002060"/>
                </a:solidFill>
              </a:rPr>
              <a:t>シンチレーターと</a:t>
            </a:r>
            <a:r>
              <a:rPr lang="en-US" altLang="ja-JP" sz="2000" dirty="0" smtClean="0">
                <a:solidFill>
                  <a:srgbClr val="002060"/>
                </a:solidFill>
              </a:rPr>
              <a:t>APD</a:t>
            </a:r>
            <a:r>
              <a:rPr lang="ja-JP" altLang="en-US" sz="2000" dirty="0" smtClean="0">
                <a:solidFill>
                  <a:srgbClr val="002060"/>
                </a:solidFill>
              </a:rPr>
              <a:t>の組み合わせは実用に耐えうる。</a:t>
            </a:r>
            <a:endParaRPr lang="en-US" altLang="ja-JP" sz="2000" dirty="0" smtClean="0">
              <a:solidFill>
                <a:srgbClr val="002060"/>
              </a:solidFill>
            </a:endParaRPr>
          </a:p>
          <a:p>
            <a:pPr lvl="1">
              <a:buClr>
                <a:schemeClr val="accent2"/>
              </a:buClr>
              <a:buSzPct val="100000"/>
            </a:pPr>
            <a:r>
              <a:rPr lang="en-US" altLang="ja-JP" dirty="0" err="1" smtClean="0">
                <a:solidFill>
                  <a:schemeClr val="tx1"/>
                </a:solidFill>
              </a:rPr>
              <a:t>PureCsI</a:t>
            </a:r>
            <a:r>
              <a:rPr lang="ja-JP" altLang="en-US" dirty="0" smtClean="0">
                <a:solidFill>
                  <a:schemeClr val="tx1"/>
                </a:solidFill>
              </a:rPr>
              <a:t>に比べて断面積が小さいので集光効率が良い。</a:t>
            </a:r>
            <a:endParaRPr lang="en-US" altLang="ja-JP" dirty="0" smtClean="0">
              <a:solidFill>
                <a:schemeClr val="tx1"/>
              </a:solidFill>
            </a:endParaRPr>
          </a:p>
          <a:p>
            <a:pPr lvl="1">
              <a:buClr>
                <a:schemeClr val="accent2"/>
              </a:buClr>
              <a:buSzPct val="100000"/>
            </a:pPr>
            <a:r>
              <a:rPr lang="ja-JP" altLang="en-US" dirty="0" smtClean="0">
                <a:solidFill>
                  <a:schemeClr val="tx1"/>
                </a:solidFill>
              </a:rPr>
              <a:t>発光波長が</a:t>
            </a:r>
            <a:r>
              <a:rPr lang="en-US" altLang="ja-JP" dirty="0" smtClean="0">
                <a:solidFill>
                  <a:schemeClr val="tx1"/>
                </a:solidFill>
              </a:rPr>
              <a:t>APD</a:t>
            </a:r>
            <a:r>
              <a:rPr lang="ja-JP" altLang="en-US" dirty="0" smtClean="0">
                <a:solidFill>
                  <a:schemeClr val="tx1"/>
                </a:solidFill>
              </a:rPr>
              <a:t>の量子効率が良好な領域である。　</a:t>
            </a:r>
            <a:endParaRPr lang="en-US" altLang="ja-JP" dirty="0" smtClean="0">
              <a:solidFill>
                <a:schemeClr val="tx1"/>
              </a:solidFill>
            </a:endParaRPr>
          </a:p>
          <a:p>
            <a:pPr lvl="1" algn="ctr"/>
            <a:endParaRPr kumimoji="1" lang="ja-JP" altLang="en-US" dirty="0">
              <a:solidFill>
                <a:srgbClr val="0070C0"/>
              </a:solidFill>
            </a:endParaRPr>
          </a:p>
        </p:txBody>
      </p:sp>
      <p:sp>
        <p:nvSpPr>
          <p:cNvPr id="14" name="角丸四角形 13"/>
          <p:cNvSpPr/>
          <p:nvPr/>
        </p:nvSpPr>
        <p:spPr>
          <a:xfrm>
            <a:off x="6526096" y="4797152"/>
            <a:ext cx="1368152" cy="440432"/>
          </a:xfrm>
          <a:prstGeom prst="roundRect">
            <a:avLst>
              <a:gd name="adj" fmla="val 22865"/>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9552" y="2843644"/>
            <a:ext cx="2023311" cy="369332"/>
          </a:xfrm>
          <a:prstGeom prst="rect">
            <a:avLst/>
          </a:prstGeom>
          <a:noFill/>
        </p:spPr>
        <p:txBody>
          <a:bodyPr wrap="none" rtlCol="0">
            <a:spAutoFit/>
          </a:bodyPr>
          <a:lstStyle/>
          <a:p>
            <a:r>
              <a:rPr kumimoji="1" lang="en-US" altLang="ja-JP" dirty="0" smtClean="0"/>
              <a:t>(5.5×5.5×30cm</a:t>
            </a:r>
            <a:r>
              <a:rPr kumimoji="1" lang="en-US" altLang="ja-JP" baseline="30000" dirty="0" smtClean="0"/>
              <a:t>3</a:t>
            </a:r>
            <a:r>
              <a:rPr lang="en-US" altLang="ja-JP" dirty="0" smtClean="0"/>
              <a:t>)</a:t>
            </a:r>
            <a:endParaRPr kumimoji="1" lang="ja-JP" altLang="en-US" baseline="30000" dirty="0"/>
          </a:p>
        </p:txBody>
      </p:sp>
      <p:sp>
        <p:nvSpPr>
          <p:cNvPr id="16" name="テキスト ボックス 15"/>
          <p:cNvSpPr txBox="1"/>
          <p:nvPr/>
        </p:nvSpPr>
        <p:spPr>
          <a:xfrm>
            <a:off x="539552" y="5201904"/>
            <a:ext cx="2023311" cy="369332"/>
          </a:xfrm>
          <a:prstGeom prst="rect">
            <a:avLst/>
          </a:prstGeom>
          <a:noFill/>
        </p:spPr>
        <p:txBody>
          <a:bodyPr wrap="none" rtlCol="0">
            <a:spAutoFit/>
          </a:bodyPr>
          <a:lstStyle/>
          <a:p>
            <a:r>
              <a:rPr lang="en-US" altLang="ja-JP" dirty="0" smtClean="0"/>
              <a:t>(2.2</a:t>
            </a:r>
            <a:r>
              <a:rPr kumimoji="1" lang="en-US" altLang="ja-JP" dirty="0" smtClean="0"/>
              <a:t>×2.2×18cm</a:t>
            </a:r>
            <a:r>
              <a:rPr kumimoji="1" lang="en-US" altLang="ja-JP" baseline="30000" dirty="0" smtClean="0"/>
              <a:t>3</a:t>
            </a:r>
            <a:r>
              <a:rPr lang="en-US" altLang="ja-JP" dirty="0" smtClean="0"/>
              <a:t>)</a:t>
            </a:r>
            <a:endParaRPr kumimoji="1" lang="ja-JP" altLang="en-US" baseline="30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sz="4000" dirty="0" smtClean="0"/>
              <a:t>APD</a:t>
            </a:r>
            <a:r>
              <a:rPr lang="ja-JP" altLang="en-US" sz="4000" dirty="0" smtClean="0"/>
              <a:t>の印加電圧依存性</a:t>
            </a:r>
            <a:endParaRPr kumimoji="1" lang="ja-JP" altLang="en-US" sz="4000" dirty="0"/>
          </a:p>
        </p:txBody>
      </p:sp>
      <p:sp>
        <p:nvSpPr>
          <p:cNvPr id="5" name="コンテンツ プレースホルダ 4"/>
          <p:cNvSpPr>
            <a:spLocks noGrp="1"/>
          </p:cNvSpPr>
          <p:nvPr>
            <p:ph sz="quarter" idx="1"/>
          </p:nvPr>
        </p:nvSpPr>
        <p:spPr>
          <a:xfrm>
            <a:off x="605190" y="1628800"/>
            <a:ext cx="8143274" cy="360040"/>
          </a:xfrm>
          <a:solidFill>
            <a:srgbClr val="CCFF99"/>
          </a:solidFill>
          <a:ln w="28575">
            <a:noFill/>
          </a:ln>
        </p:spPr>
        <p:txBody>
          <a:bodyPr>
            <a:noAutofit/>
          </a:bodyPr>
          <a:lstStyle/>
          <a:p>
            <a:pPr>
              <a:buSzPct val="75000"/>
              <a:buNone/>
            </a:pPr>
            <a:r>
              <a:rPr lang="en-US" altLang="ja-JP" sz="1800" dirty="0" smtClean="0"/>
              <a:t>CMS7200</a:t>
            </a:r>
            <a:r>
              <a:rPr lang="ja-JP" altLang="en-US" sz="1800" dirty="0" smtClean="0"/>
              <a:t>タイプと増幅率改造後の</a:t>
            </a:r>
            <a:r>
              <a:rPr lang="en-US" altLang="ja-JP" sz="1800" dirty="0" smtClean="0"/>
              <a:t>KEDR</a:t>
            </a:r>
            <a:r>
              <a:rPr lang="ja-JP" altLang="en-US" sz="1800" dirty="0" smtClean="0"/>
              <a:t>タイプの二種類のプリアンプ</a:t>
            </a:r>
            <a:r>
              <a:rPr kumimoji="1" lang="ja-JP" altLang="en-US" sz="1800" dirty="0" smtClean="0"/>
              <a:t>について測定。</a:t>
            </a:r>
            <a:endParaRPr kumimoji="1" lang="en-US" altLang="ja-JP" sz="1800" dirty="0" smtClean="0"/>
          </a:p>
        </p:txBody>
      </p:sp>
      <p:graphicFrame>
        <p:nvGraphicFramePr>
          <p:cNvPr id="6" name="グラフ 5"/>
          <p:cNvGraphicFramePr/>
          <p:nvPr/>
        </p:nvGraphicFramePr>
        <p:xfrm>
          <a:off x="4572000" y="2348880"/>
          <a:ext cx="457200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8" name="コンテンツ プレースホルダ 4"/>
          <p:cNvSpPr txBox="1">
            <a:spLocks/>
          </p:cNvSpPr>
          <p:nvPr/>
        </p:nvSpPr>
        <p:spPr>
          <a:xfrm>
            <a:off x="683568" y="5733256"/>
            <a:ext cx="7632848" cy="864096"/>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75000"/>
              <a:buFont typeface="Wingdings" pitchFamily="2" charset="2"/>
              <a:buChar char="l"/>
              <a:tabLst/>
              <a:defRPr/>
            </a:pPr>
            <a:r>
              <a:rPr lang="ja-JP" altLang="en-US" sz="2000" dirty="0" smtClean="0"/>
              <a:t>波高は印加電圧を</a:t>
            </a:r>
            <a:r>
              <a:rPr lang="en-US" altLang="ja-JP" sz="2000" dirty="0" smtClean="0"/>
              <a:t>10V</a:t>
            </a:r>
            <a:r>
              <a:rPr lang="ja-JP" altLang="en-US" sz="2000" dirty="0" smtClean="0"/>
              <a:t>下げると</a:t>
            </a:r>
            <a:r>
              <a:rPr lang="en-US" altLang="ja-JP" sz="2000" dirty="0" smtClean="0"/>
              <a:t>35~40%</a:t>
            </a:r>
            <a:r>
              <a:rPr lang="ja-JP" altLang="en-US" sz="2000" dirty="0" smtClean="0"/>
              <a:t>減少する。</a:t>
            </a:r>
            <a:endParaRPr lang="en-US" altLang="ja-JP" sz="2000" dirty="0" smtClean="0"/>
          </a:p>
          <a:p>
            <a:pPr marL="320040" indent="-320040">
              <a:spcBef>
                <a:spcPts val="700"/>
              </a:spcBef>
              <a:buClr>
                <a:schemeClr val="accent1"/>
              </a:buClr>
              <a:buSzPct val="75000"/>
              <a:buFont typeface="Wingdings" pitchFamily="2" charset="2"/>
              <a:buChar char="l"/>
              <a:defRPr/>
            </a:pPr>
            <a:r>
              <a:rPr lang="en-US" altLang="ja-JP" sz="2000" dirty="0" smtClean="0"/>
              <a:t>E.N.E.</a:t>
            </a:r>
            <a:r>
              <a:rPr lang="ja-JP" altLang="en-US" sz="2000" dirty="0" smtClean="0"/>
              <a:t>は</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印加電圧が</a:t>
            </a:r>
            <a:r>
              <a:rPr lang="ja-JP" altLang="en-US" sz="2000" dirty="0" smtClean="0"/>
              <a:t>高い方が良くなる。</a:t>
            </a:r>
            <a:endParaRPr kumimoji="1" lang="en-US" altLang="ja-JP" sz="17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グラフ 8"/>
          <p:cNvGraphicFramePr/>
          <p:nvPr/>
        </p:nvGraphicFramePr>
        <p:xfrm>
          <a:off x="0" y="2348880"/>
          <a:ext cx="457200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7" name="スライド番号プレースホルダ 6"/>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19</a:t>
            </a:fld>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Outline</a:t>
            </a:r>
            <a:endParaRPr kumimoji="1" lang="ja-JP" altLang="en-US" dirty="0"/>
          </a:p>
        </p:txBody>
      </p:sp>
      <p:sp>
        <p:nvSpPr>
          <p:cNvPr id="3" name="コンテンツ プレースホルダ 2"/>
          <p:cNvSpPr>
            <a:spLocks noGrp="1"/>
          </p:cNvSpPr>
          <p:nvPr>
            <p:ph sz="quarter" idx="1"/>
          </p:nvPr>
        </p:nvSpPr>
        <p:spPr>
          <a:xfrm>
            <a:off x="611560" y="1628800"/>
            <a:ext cx="8153400" cy="4824536"/>
          </a:xfrm>
        </p:spPr>
        <p:txBody>
          <a:bodyPr>
            <a:normAutofit/>
          </a:bodyPr>
          <a:lstStyle/>
          <a:p>
            <a:r>
              <a:rPr kumimoji="1" lang="en-US" altLang="ja-JP" sz="2400" dirty="0" smtClean="0">
                <a:latin typeface="+mj-lt"/>
                <a:ea typeface="ＭＳ Ｐゴシック" pitchFamily="50" charset="-128"/>
              </a:rPr>
              <a:t>B</a:t>
            </a:r>
            <a:r>
              <a:rPr kumimoji="1" lang="ja-JP" altLang="en-US" sz="2400" dirty="0" smtClean="0">
                <a:latin typeface="+mn-ea"/>
              </a:rPr>
              <a:t>ファクトリー実験の高度</a:t>
            </a:r>
            <a:r>
              <a:rPr lang="ja-JP" altLang="en-US" sz="2400" dirty="0" smtClean="0">
                <a:latin typeface="+mn-ea"/>
              </a:rPr>
              <a:t>化</a:t>
            </a:r>
            <a:endParaRPr lang="en-US" altLang="ja-JP" sz="2400" dirty="0" smtClean="0">
              <a:latin typeface="+mn-ea"/>
            </a:endParaRPr>
          </a:p>
          <a:p>
            <a:r>
              <a:rPr kumimoji="1" lang="ja-JP" altLang="en-US" sz="2400" dirty="0" smtClean="0">
                <a:latin typeface="+mn-ea"/>
              </a:rPr>
              <a:t>電磁カロリメーター</a:t>
            </a:r>
            <a:r>
              <a:rPr lang="ja-JP" altLang="en-US" sz="2400" dirty="0" smtClean="0">
                <a:latin typeface="+mn-ea"/>
              </a:rPr>
              <a:t>（</a:t>
            </a:r>
            <a:r>
              <a:rPr lang="en-US" altLang="ja-JP" sz="2400" dirty="0" smtClean="0"/>
              <a:t>ECL</a:t>
            </a:r>
            <a:r>
              <a:rPr lang="ja-JP" altLang="en-US" sz="2400" dirty="0" smtClean="0">
                <a:latin typeface="+mn-ea"/>
              </a:rPr>
              <a:t>）</a:t>
            </a:r>
            <a:endParaRPr lang="en-US" altLang="ja-JP" sz="2400" dirty="0" smtClean="0">
              <a:latin typeface="+mn-ea"/>
            </a:endParaRPr>
          </a:p>
          <a:p>
            <a:r>
              <a:rPr kumimoji="1" lang="ja-JP" altLang="en-US" sz="2400" dirty="0" smtClean="0">
                <a:latin typeface="+mn-ea"/>
              </a:rPr>
              <a:t>アバランシェフォトダイオード（</a:t>
            </a:r>
            <a:r>
              <a:rPr kumimoji="1" lang="en-US" altLang="ja-JP" sz="2400" dirty="0" smtClean="0">
                <a:ea typeface="ＭＳ Ｐゴシック" pitchFamily="50" charset="-128"/>
              </a:rPr>
              <a:t>APD</a:t>
            </a:r>
            <a:r>
              <a:rPr kumimoji="1" lang="ja-JP" altLang="en-US" sz="2400" dirty="0" smtClean="0">
                <a:latin typeface="+mn-ea"/>
              </a:rPr>
              <a:t>）</a:t>
            </a:r>
            <a:endParaRPr kumimoji="1" lang="en-US" altLang="ja-JP" sz="2400" dirty="0" smtClean="0">
              <a:latin typeface="+mn-ea"/>
            </a:endParaRPr>
          </a:p>
          <a:p>
            <a:r>
              <a:rPr lang="ja-JP" altLang="en-US" sz="2400" dirty="0" smtClean="0">
                <a:latin typeface="+mn-ea"/>
              </a:rPr>
              <a:t>無機シンチレーションカウンターの製作と宇宙線テスト</a:t>
            </a:r>
            <a:endParaRPr lang="en-US" altLang="ja-JP" sz="2400" dirty="0" smtClean="0">
              <a:latin typeface="+mn-ea"/>
            </a:endParaRPr>
          </a:p>
          <a:p>
            <a:pPr lvl="1"/>
            <a:r>
              <a:rPr lang="en-US" altLang="ja-JP" sz="2400" dirty="0" err="1" smtClean="0"/>
              <a:t>PureCsI</a:t>
            </a:r>
            <a:r>
              <a:rPr lang="ja-JP" altLang="en-US" sz="2400" dirty="0" smtClean="0">
                <a:latin typeface="+mn-ea"/>
              </a:rPr>
              <a:t>シンチレーター＋</a:t>
            </a:r>
            <a:r>
              <a:rPr lang="en-US" altLang="ja-JP" sz="2400" dirty="0" smtClean="0"/>
              <a:t>APD</a:t>
            </a:r>
            <a:endParaRPr lang="en-US" altLang="ja-JP" sz="2400" dirty="0" smtClean="0">
              <a:latin typeface="+mn-ea"/>
            </a:endParaRPr>
          </a:p>
          <a:p>
            <a:pPr lvl="1"/>
            <a:r>
              <a:rPr lang="en-US" altLang="ja-JP" sz="2400" dirty="0" smtClean="0"/>
              <a:t>BSO</a:t>
            </a:r>
            <a:r>
              <a:rPr lang="ja-JP" altLang="en-US" sz="2400" dirty="0" smtClean="0">
                <a:latin typeface="+mn-ea"/>
              </a:rPr>
              <a:t>シンチレーター＋</a:t>
            </a:r>
            <a:r>
              <a:rPr lang="en-US" altLang="ja-JP" sz="2400" dirty="0" smtClean="0"/>
              <a:t>APD</a:t>
            </a:r>
          </a:p>
          <a:p>
            <a:r>
              <a:rPr lang="en-US" altLang="ja-JP" sz="2400" dirty="0" smtClean="0"/>
              <a:t>APD</a:t>
            </a:r>
            <a:r>
              <a:rPr lang="ja-JP" altLang="en-US" sz="2400" dirty="0" smtClean="0">
                <a:latin typeface="+mn-ea"/>
              </a:rPr>
              <a:t>の放射線耐性</a:t>
            </a:r>
            <a:endParaRPr lang="en-US" altLang="ja-JP" sz="2400" dirty="0" smtClean="0">
              <a:latin typeface="+mn-ea"/>
            </a:endParaRPr>
          </a:p>
          <a:p>
            <a:pPr lvl="1"/>
            <a:r>
              <a:rPr lang="ja-JP" altLang="en-US" sz="2400" dirty="0" smtClean="0">
                <a:latin typeface="+mn-ea"/>
              </a:rPr>
              <a:t>中性子照射</a:t>
            </a:r>
            <a:endParaRPr lang="en-US" altLang="ja-JP" sz="2400" dirty="0" smtClean="0">
              <a:latin typeface="+mn-ea"/>
            </a:endParaRPr>
          </a:p>
          <a:p>
            <a:pPr lvl="1"/>
            <a:r>
              <a:rPr lang="en-US" altLang="ja-JP" sz="2400" dirty="0" smtClean="0"/>
              <a:t>γ</a:t>
            </a:r>
            <a:r>
              <a:rPr lang="ja-JP" altLang="en-US" sz="2400" dirty="0" smtClean="0">
                <a:latin typeface="+mn-ea"/>
              </a:rPr>
              <a:t>線照射</a:t>
            </a:r>
            <a:endParaRPr lang="en-US" altLang="ja-JP" sz="2400" dirty="0" smtClean="0">
              <a:latin typeface="+mn-ea"/>
            </a:endParaRPr>
          </a:p>
          <a:p>
            <a:r>
              <a:rPr lang="ja-JP" altLang="en-US" sz="2400" dirty="0" smtClean="0">
                <a:latin typeface="+mn-ea"/>
              </a:rPr>
              <a:t>まとめ</a:t>
            </a:r>
            <a:endParaRPr lang="en-US" altLang="ja-JP" dirty="0" smtClean="0">
              <a:latin typeface="+mn-ea"/>
            </a:endParaRPr>
          </a:p>
          <a:p>
            <a:endParaRPr lang="en-US" altLang="ja-JP" dirty="0" smtClean="0"/>
          </a:p>
          <a:p>
            <a:endParaRPr kumimoji="1" lang="ja-JP" altLang="en-US" dirty="0"/>
          </a:p>
        </p:txBody>
      </p:sp>
      <p:sp>
        <p:nvSpPr>
          <p:cNvPr id="4" name="スライド番号プレースホルダ 3"/>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a:t>
            </a:fld>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BSO</a:t>
            </a:r>
            <a:r>
              <a:rPr kumimoji="1" lang="ja-JP" altLang="en-US" sz="4000" dirty="0" smtClean="0"/>
              <a:t>結晶の断面積の違いの効果</a:t>
            </a:r>
            <a:endParaRPr kumimoji="1" lang="ja-JP" altLang="en-US" sz="4000" dirty="0"/>
          </a:p>
        </p:txBody>
      </p:sp>
      <p:graphicFrame>
        <p:nvGraphicFramePr>
          <p:cNvPr id="4" name="コンテンツ プレースホルダ 3"/>
          <p:cNvGraphicFramePr>
            <a:graphicFrameLocks noGrp="1"/>
          </p:cNvGraphicFramePr>
          <p:nvPr>
            <p:ph sz="quarter" idx="1"/>
          </p:nvPr>
        </p:nvGraphicFramePr>
        <p:xfrm>
          <a:off x="467545" y="2487241"/>
          <a:ext cx="8208911" cy="2021880"/>
        </p:xfrm>
        <a:graphic>
          <a:graphicData uri="http://schemas.openxmlformats.org/drawingml/2006/table">
            <a:tbl>
              <a:tblPr firstRow="1" bandRow="1">
                <a:tableStyleId>{B301B821-A1FF-4177-AEE7-76D212191A09}</a:tableStyleId>
              </a:tblPr>
              <a:tblGrid>
                <a:gridCol w="1296143"/>
                <a:gridCol w="1800200"/>
                <a:gridCol w="1080120"/>
                <a:gridCol w="1296144"/>
                <a:gridCol w="1368152"/>
                <a:gridCol w="1368152"/>
              </a:tblGrid>
              <a:tr h="828353">
                <a:tc>
                  <a:txBody>
                    <a:bodyPr/>
                    <a:lstStyle/>
                    <a:p>
                      <a:pPr algn="ctr"/>
                      <a:r>
                        <a:rPr kumimoji="1" lang="ja-JP" altLang="en-US" sz="2000" dirty="0" smtClean="0"/>
                        <a:t>結晶</a:t>
                      </a:r>
                      <a:endParaRPr kumimoji="1" lang="ja-JP" altLang="en-US" sz="2000" dirty="0">
                        <a:latin typeface="+mn-lt"/>
                      </a:endParaRPr>
                    </a:p>
                  </a:txBody>
                  <a:tcPr/>
                </a:tc>
                <a:tc>
                  <a:txBody>
                    <a:bodyPr/>
                    <a:lstStyle/>
                    <a:p>
                      <a:pPr algn="ctr"/>
                      <a:r>
                        <a:rPr kumimoji="1" lang="ja-JP" altLang="en-US" sz="2000" dirty="0" smtClean="0"/>
                        <a:t>サイズ</a:t>
                      </a:r>
                      <a:r>
                        <a:rPr kumimoji="1" lang="en-US" altLang="ja-JP" sz="2000" dirty="0" smtClean="0"/>
                        <a:t>(cm</a:t>
                      </a:r>
                      <a:r>
                        <a:rPr kumimoji="1" lang="en-US" altLang="ja-JP" sz="2000" baseline="30000" dirty="0" smtClean="0"/>
                        <a:t>3</a:t>
                      </a:r>
                      <a:r>
                        <a:rPr kumimoji="1" lang="en-US" altLang="ja-JP" sz="2000" dirty="0" smtClean="0"/>
                        <a:t>)</a:t>
                      </a:r>
                      <a:endParaRPr kumimoji="1" lang="ja-JP" altLang="en-US" sz="2000" dirty="0">
                        <a:latin typeface="+mn-lt"/>
                      </a:endParaRPr>
                    </a:p>
                  </a:txBody>
                  <a:tcPr/>
                </a:tc>
                <a:tc>
                  <a:txBody>
                    <a:bodyPr/>
                    <a:lstStyle/>
                    <a:p>
                      <a:pPr algn="ctr"/>
                      <a:r>
                        <a:rPr kumimoji="1" lang="ja-JP" altLang="en-US" sz="2000" dirty="0" smtClean="0"/>
                        <a:t>製造元</a:t>
                      </a:r>
                      <a:endParaRPr kumimoji="1" lang="ja-JP" altLang="en-US" sz="2000" dirty="0">
                        <a:latin typeface="+mn-lt"/>
                      </a:endParaRPr>
                    </a:p>
                  </a:txBody>
                  <a:tcPr/>
                </a:tc>
                <a:tc>
                  <a:txBody>
                    <a:bodyPr/>
                    <a:lstStyle/>
                    <a:p>
                      <a:pPr algn="ctr"/>
                      <a:r>
                        <a:rPr kumimoji="1" lang="en-US" altLang="ja-JP" sz="2000" dirty="0" smtClean="0"/>
                        <a:t>ΔE(</a:t>
                      </a:r>
                      <a:r>
                        <a:rPr kumimoji="1" lang="en-US" altLang="ja-JP" sz="2000" dirty="0" err="1" smtClean="0"/>
                        <a:t>MeV</a:t>
                      </a:r>
                      <a:r>
                        <a:rPr kumimoji="1" lang="en-US" altLang="ja-JP" sz="2000" dirty="0" smtClean="0"/>
                        <a:t>)</a:t>
                      </a:r>
                      <a:endParaRPr kumimoji="1" lang="ja-JP" altLang="en-US" sz="2000" dirty="0">
                        <a:latin typeface="+mn-lt"/>
                      </a:endParaRPr>
                    </a:p>
                  </a:txBody>
                  <a:tcPr/>
                </a:tc>
                <a:tc>
                  <a:txBody>
                    <a:bodyPr/>
                    <a:lstStyle/>
                    <a:p>
                      <a:pPr algn="ctr"/>
                      <a:r>
                        <a:rPr kumimoji="1" lang="ja-JP" altLang="en-US" sz="2000" dirty="0" smtClean="0"/>
                        <a:t>波高</a:t>
                      </a:r>
                      <a:r>
                        <a:rPr kumimoji="1" lang="en-US" altLang="ja-JP" sz="2000" dirty="0" smtClean="0"/>
                        <a:t>h</a:t>
                      </a:r>
                      <a:endParaRPr kumimoji="1" lang="en-US" altLang="ja-JP" sz="2000" dirty="0" smtClean="0">
                        <a:latin typeface="+mn-lt"/>
                      </a:endParaRPr>
                    </a:p>
                  </a:txBody>
                  <a:tcPr/>
                </a:tc>
                <a:tc>
                  <a:txBody>
                    <a:bodyPr/>
                    <a:lstStyle/>
                    <a:p>
                      <a:pPr algn="ctr"/>
                      <a:r>
                        <a:rPr kumimoji="1" lang="en-US" altLang="ja-JP" sz="2000" dirty="0" smtClean="0"/>
                        <a:t>E.N.E</a:t>
                      </a:r>
                    </a:p>
                    <a:p>
                      <a:pPr algn="ctr"/>
                      <a:r>
                        <a:rPr kumimoji="1" lang="en-US" altLang="ja-JP" sz="2000" dirty="0" smtClean="0"/>
                        <a:t>(</a:t>
                      </a:r>
                      <a:r>
                        <a:rPr kumimoji="1" lang="en-US" altLang="ja-JP" sz="2000" dirty="0" err="1" smtClean="0"/>
                        <a:t>MeV</a:t>
                      </a:r>
                      <a:r>
                        <a:rPr kumimoji="1" lang="en-US" altLang="ja-JP" sz="2000" dirty="0" smtClean="0"/>
                        <a:t>)</a:t>
                      </a:r>
                      <a:endParaRPr kumimoji="1" lang="ja-JP" altLang="en-US" sz="2000" dirty="0">
                        <a:latin typeface="+mn-lt"/>
                      </a:endParaRPr>
                    </a:p>
                  </a:txBody>
                  <a:tcPr/>
                </a:tc>
              </a:tr>
              <a:tr h="593342">
                <a:tc>
                  <a:txBody>
                    <a:bodyPr/>
                    <a:lstStyle/>
                    <a:p>
                      <a:pPr algn="ctr"/>
                      <a:r>
                        <a:rPr kumimoji="1" lang="en-US" altLang="ja-JP" sz="2200" dirty="0" smtClean="0"/>
                        <a:t>BSO(A) </a:t>
                      </a:r>
                      <a:endParaRPr kumimoji="1" lang="ja-JP" altLang="en-US" sz="2200" dirty="0">
                        <a:latin typeface="+mn-lt"/>
                      </a:endParaRPr>
                    </a:p>
                  </a:txBody>
                  <a:tcPr/>
                </a:tc>
                <a:tc>
                  <a:txBody>
                    <a:bodyPr/>
                    <a:lstStyle/>
                    <a:p>
                      <a:pPr algn="ctr"/>
                      <a:r>
                        <a:rPr kumimoji="1" lang="en-US" altLang="ja-JP" sz="2200" dirty="0" smtClean="0"/>
                        <a:t>2.2×2.2×18</a:t>
                      </a:r>
                      <a:endParaRPr kumimoji="1" lang="ja-JP" altLang="en-US" sz="2200" dirty="0">
                        <a:latin typeface="+mn-lt"/>
                      </a:endParaRPr>
                    </a:p>
                  </a:txBody>
                  <a:tcPr/>
                </a:tc>
                <a:tc>
                  <a:txBody>
                    <a:bodyPr/>
                    <a:lstStyle/>
                    <a:p>
                      <a:pPr algn="ctr"/>
                      <a:r>
                        <a:rPr kumimoji="1" lang="en-US" altLang="ja-JP" sz="2200" dirty="0" smtClean="0"/>
                        <a:t>FFK</a:t>
                      </a:r>
                      <a:endParaRPr kumimoji="1" lang="ja-JP" altLang="en-US" sz="2200" dirty="0">
                        <a:latin typeface="+mn-lt"/>
                      </a:endParaRPr>
                    </a:p>
                  </a:txBody>
                  <a:tcPr/>
                </a:tc>
                <a:tc>
                  <a:txBody>
                    <a:bodyPr/>
                    <a:lstStyle/>
                    <a:p>
                      <a:pPr algn="ctr"/>
                      <a:r>
                        <a:rPr kumimoji="1" lang="en-US" altLang="ja-JP" sz="2200" dirty="0" smtClean="0"/>
                        <a:t>18.7</a:t>
                      </a:r>
                      <a:endParaRPr kumimoji="1" lang="ja-JP" altLang="en-US" sz="2200" dirty="0">
                        <a:latin typeface="+mn-lt"/>
                      </a:endParaRPr>
                    </a:p>
                  </a:txBody>
                  <a:tcPr/>
                </a:tc>
                <a:tc>
                  <a:txBody>
                    <a:bodyPr/>
                    <a:lstStyle/>
                    <a:p>
                      <a:pPr algn="ctr"/>
                      <a:r>
                        <a:rPr kumimoji="1" lang="en-US" altLang="ja-JP" sz="2200" dirty="0" smtClean="0"/>
                        <a:t>401</a:t>
                      </a:r>
                      <a:endParaRPr kumimoji="1" lang="ja-JP" altLang="en-US" sz="2200" dirty="0">
                        <a:latin typeface="+mn-lt"/>
                      </a:endParaRPr>
                    </a:p>
                  </a:txBody>
                  <a:tcPr/>
                </a:tc>
                <a:tc>
                  <a:txBody>
                    <a:bodyPr/>
                    <a:lstStyle/>
                    <a:p>
                      <a:pPr algn="ctr"/>
                      <a:r>
                        <a:rPr kumimoji="1" lang="en-US" altLang="ja-JP" sz="2200" dirty="0" smtClean="0"/>
                        <a:t>0.41</a:t>
                      </a:r>
                      <a:endParaRPr kumimoji="1" lang="ja-JP" altLang="en-US" sz="2200" dirty="0">
                        <a:latin typeface="+mn-lt"/>
                      </a:endParaRPr>
                    </a:p>
                  </a:txBody>
                  <a:tcPr/>
                </a:tc>
              </a:tr>
              <a:tr h="600185">
                <a:tc>
                  <a:txBody>
                    <a:bodyPr/>
                    <a:lstStyle/>
                    <a:p>
                      <a:pPr algn="ctr"/>
                      <a:r>
                        <a:rPr kumimoji="1" lang="en-US" altLang="ja-JP" sz="2200" dirty="0" smtClean="0"/>
                        <a:t>BSO(B)</a:t>
                      </a:r>
                      <a:endParaRPr kumimoji="1" lang="ja-JP" altLang="en-US" sz="2200" dirty="0">
                        <a:latin typeface="+mn-lt"/>
                      </a:endParaRPr>
                    </a:p>
                  </a:txBody>
                  <a:tcPr/>
                </a:tc>
                <a:tc>
                  <a:txBody>
                    <a:bodyPr/>
                    <a:lstStyle/>
                    <a:p>
                      <a:pPr algn="ctr"/>
                      <a:r>
                        <a:rPr kumimoji="1" lang="en-US" altLang="ja-JP" sz="2200" dirty="0" smtClean="0"/>
                        <a:t>4×4×18</a:t>
                      </a:r>
                      <a:endParaRPr kumimoji="1" lang="ja-JP" altLang="en-US" sz="2200" dirty="0">
                        <a:latin typeface="+mn-lt"/>
                      </a:endParaRPr>
                    </a:p>
                  </a:txBody>
                  <a:tcPr/>
                </a:tc>
                <a:tc>
                  <a:txBody>
                    <a:bodyPr/>
                    <a:lstStyle/>
                    <a:p>
                      <a:pPr algn="ctr"/>
                      <a:r>
                        <a:rPr kumimoji="1" lang="en-US" altLang="ja-JP" sz="2200" dirty="0" smtClean="0"/>
                        <a:t>FFK</a:t>
                      </a:r>
                      <a:endParaRPr kumimoji="1" lang="ja-JP" altLang="en-US" sz="2200" dirty="0">
                        <a:latin typeface="+mn-lt"/>
                      </a:endParaRPr>
                    </a:p>
                  </a:txBody>
                  <a:tcPr/>
                </a:tc>
                <a:tc>
                  <a:txBody>
                    <a:bodyPr/>
                    <a:lstStyle/>
                    <a:p>
                      <a:pPr algn="ctr"/>
                      <a:r>
                        <a:rPr kumimoji="1" lang="en-US" altLang="ja-JP" sz="2200" dirty="0" smtClean="0"/>
                        <a:t>34</a:t>
                      </a:r>
                      <a:endParaRPr kumimoji="1" lang="ja-JP" altLang="en-US" sz="2200" dirty="0">
                        <a:latin typeface="+mn-lt"/>
                      </a:endParaRPr>
                    </a:p>
                  </a:txBody>
                  <a:tcPr/>
                </a:tc>
                <a:tc>
                  <a:txBody>
                    <a:bodyPr/>
                    <a:lstStyle/>
                    <a:p>
                      <a:pPr algn="ctr"/>
                      <a:r>
                        <a:rPr kumimoji="1" lang="en-US" altLang="ja-JP" sz="2200" dirty="0" smtClean="0"/>
                        <a:t>390</a:t>
                      </a:r>
                      <a:endParaRPr kumimoji="1" lang="ja-JP" altLang="en-US" sz="2200" dirty="0">
                        <a:latin typeface="+mn-lt"/>
                      </a:endParaRPr>
                    </a:p>
                  </a:txBody>
                  <a:tcPr/>
                </a:tc>
                <a:tc>
                  <a:txBody>
                    <a:bodyPr/>
                    <a:lstStyle/>
                    <a:p>
                      <a:pPr algn="ctr"/>
                      <a:r>
                        <a:rPr kumimoji="1" lang="en-US" altLang="ja-JP" sz="2200" dirty="0" smtClean="0"/>
                        <a:t>0.76</a:t>
                      </a:r>
                      <a:endParaRPr kumimoji="1" lang="ja-JP" altLang="en-US" sz="2200" dirty="0">
                        <a:latin typeface="+mn-lt"/>
                      </a:endParaRPr>
                    </a:p>
                  </a:txBody>
                  <a:tcPr/>
                </a:tc>
              </a:tr>
            </a:tbl>
          </a:graphicData>
        </a:graphic>
      </p:graphicFrame>
      <p:sp>
        <p:nvSpPr>
          <p:cNvPr id="5" name="テキスト ボックス 4"/>
          <p:cNvSpPr txBox="1"/>
          <p:nvPr/>
        </p:nvSpPr>
        <p:spPr>
          <a:xfrm>
            <a:off x="611560" y="1660738"/>
            <a:ext cx="6264696" cy="400110"/>
          </a:xfrm>
          <a:prstGeom prst="rect">
            <a:avLst/>
          </a:prstGeom>
          <a:solidFill>
            <a:srgbClr val="CCFF99"/>
          </a:solidFill>
          <a:ln w="28575">
            <a:noFill/>
          </a:ln>
        </p:spPr>
        <p:txBody>
          <a:bodyPr wrap="square" rtlCol="0">
            <a:spAutoFit/>
          </a:bodyPr>
          <a:lstStyle/>
          <a:p>
            <a:r>
              <a:rPr kumimoji="1" lang="ja-JP" altLang="en-US" sz="2000" dirty="0" smtClean="0"/>
              <a:t>結晶の断面積の違いによる</a:t>
            </a:r>
            <a:r>
              <a:rPr lang="ja-JP" altLang="en-US" sz="2000" dirty="0" smtClean="0"/>
              <a:t>集光</a:t>
            </a:r>
            <a:r>
              <a:rPr kumimoji="1" lang="ja-JP" altLang="en-US" sz="2000" dirty="0" smtClean="0"/>
              <a:t>効率の変化を確認する。</a:t>
            </a:r>
            <a:endParaRPr kumimoji="1" lang="en-US" altLang="ja-JP" sz="2000" dirty="0" smtClean="0"/>
          </a:p>
        </p:txBody>
      </p:sp>
      <p:sp>
        <p:nvSpPr>
          <p:cNvPr id="10" name="スライド番号プレースホルダ 9"/>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20</a:t>
            </a:fld>
            <a:endParaRPr kumimoji="1" lang="ja-JP" altLang="en-US" dirty="0"/>
          </a:p>
        </p:txBody>
      </p:sp>
      <p:sp>
        <p:nvSpPr>
          <p:cNvPr id="15" name="テキスト ボックス 14"/>
          <p:cNvSpPr txBox="1"/>
          <p:nvPr/>
        </p:nvSpPr>
        <p:spPr>
          <a:xfrm>
            <a:off x="755576" y="5085184"/>
            <a:ext cx="7887096" cy="707886"/>
          </a:xfrm>
          <a:prstGeom prst="rect">
            <a:avLst/>
          </a:prstGeom>
          <a:noFill/>
        </p:spPr>
        <p:txBody>
          <a:bodyPr wrap="square" rtlCol="0">
            <a:spAutoFit/>
          </a:bodyPr>
          <a:lstStyle/>
          <a:p>
            <a:pPr>
              <a:buClr>
                <a:schemeClr val="accent2"/>
              </a:buClr>
              <a:buFont typeface="Wingdings" pitchFamily="2" charset="2"/>
              <a:buChar char="l"/>
            </a:pPr>
            <a:r>
              <a:rPr kumimoji="1" lang="ja-JP" altLang="en-US" sz="2200" dirty="0" smtClean="0"/>
              <a:t> 断面積が</a:t>
            </a:r>
            <a:r>
              <a:rPr kumimoji="1" lang="en-US" altLang="ja-JP" sz="2200" dirty="0" smtClean="0"/>
              <a:t>1.8</a:t>
            </a:r>
            <a:r>
              <a:rPr kumimoji="1" lang="ja-JP" altLang="en-US" sz="2200" dirty="0" smtClean="0"/>
              <a:t>大きくなると、</a:t>
            </a:r>
            <a:r>
              <a:rPr lang="en-US" altLang="ja-JP" sz="2200" dirty="0" smtClean="0"/>
              <a:t>E.N.E.</a:t>
            </a:r>
            <a:r>
              <a:rPr lang="ja-JP" altLang="en-US" sz="2200" dirty="0" smtClean="0"/>
              <a:t>は</a:t>
            </a:r>
            <a:r>
              <a:rPr kumimoji="1" lang="en-US" altLang="ja-JP" sz="2200" dirty="0" smtClean="0"/>
              <a:t>1.8</a:t>
            </a:r>
            <a:r>
              <a:rPr kumimoji="1" lang="ja-JP" altLang="en-US" sz="2200" dirty="0" smtClean="0"/>
              <a:t>倍悪化する。</a:t>
            </a:r>
            <a:endParaRPr kumimoji="1" lang="en-US" altLang="ja-JP" dirty="0" smtClean="0"/>
          </a:p>
          <a:p>
            <a:endParaRPr kumimoji="1" lang="ja-JP" altLang="en-US" dirty="0"/>
          </a:p>
        </p:txBody>
      </p:sp>
      <p:sp>
        <p:nvSpPr>
          <p:cNvPr id="16" name="U ターン矢印 15"/>
          <p:cNvSpPr/>
          <p:nvPr/>
        </p:nvSpPr>
        <p:spPr>
          <a:xfrm rot="5400000">
            <a:off x="8282698" y="3696962"/>
            <a:ext cx="576064" cy="355468"/>
          </a:xfrm>
          <a:prstGeom prst="uturnArrow">
            <a:avLst>
              <a:gd name="adj1" fmla="val 11519"/>
              <a:gd name="adj2" fmla="val 25000"/>
              <a:gd name="adj3" fmla="val 26555"/>
              <a:gd name="adj4" fmla="val 73445"/>
              <a:gd name="adj5" fmla="val 10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BSO</a:t>
            </a:r>
            <a:r>
              <a:rPr lang="ja-JP" altLang="en-US" sz="3600" dirty="0" smtClean="0"/>
              <a:t>シンチレーターの発光量のばらつき</a:t>
            </a:r>
            <a:endParaRPr kumimoji="1" lang="ja-JP" altLang="en-US" sz="3600" dirty="0"/>
          </a:p>
        </p:txBody>
      </p:sp>
      <p:sp>
        <p:nvSpPr>
          <p:cNvPr id="3" name="テキスト ボックス 2"/>
          <p:cNvSpPr txBox="1"/>
          <p:nvPr/>
        </p:nvSpPr>
        <p:spPr>
          <a:xfrm>
            <a:off x="611560" y="1628800"/>
            <a:ext cx="6968574" cy="369332"/>
          </a:xfrm>
          <a:prstGeom prst="rect">
            <a:avLst/>
          </a:prstGeom>
          <a:solidFill>
            <a:srgbClr val="CCFF99"/>
          </a:solidFill>
          <a:ln w="28575">
            <a:noFill/>
          </a:ln>
        </p:spPr>
        <p:txBody>
          <a:bodyPr wrap="none" rtlCol="0">
            <a:spAutoFit/>
          </a:bodyPr>
          <a:lstStyle/>
          <a:p>
            <a:r>
              <a:rPr kumimoji="1" lang="ja-JP" altLang="en-US" dirty="0" smtClean="0"/>
              <a:t>発光量の個体差を確認する</a:t>
            </a:r>
            <a:r>
              <a:rPr lang="ja-JP" altLang="en-US" dirty="0" smtClean="0"/>
              <a:t>。</a:t>
            </a:r>
            <a:r>
              <a:rPr kumimoji="1" lang="en-US" altLang="ja-JP" dirty="0" smtClean="0"/>
              <a:t>4</a:t>
            </a:r>
            <a:r>
              <a:rPr kumimoji="1" lang="ja-JP" altLang="en-US" dirty="0" smtClean="0"/>
              <a:t>本の</a:t>
            </a:r>
            <a:r>
              <a:rPr kumimoji="1" lang="en-US" altLang="ja-JP" dirty="0" smtClean="0"/>
              <a:t>BSO</a:t>
            </a:r>
            <a:r>
              <a:rPr kumimoji="1" lang="ja-JP" altLang="en-US" dirty="0" smtClean="0"/>
              <a:t>シンチレーターを用いて測定。</a:t>
            </a:r>
            <a:endParaRPr kumimoji="1" lang="en-US" altLang="ja-JP" dirty="0" smtClean="0"/>
          </a:p>
        </p:txBody>
      </p:sp>
      <p:graphicFrame>
        <p:nvGraphicFramePr>
          <p:cNvPr id="4" name="表 3"/>
          <p:cNvGraphicFramePr>
            <a:graphicFrameLocks noGrp="1"/>
          </p:cNvGraphicFramePr>
          <p:nvPr/>
        </p:nvGraphicFramePr>
        <p:xfrm>
          <a:off x="755576" y="2348880"/>
          <a:ext cx="7200800" cy="1828800"/>
        </p:xfrm>
        <a:graphic>
          <a:graphicData uri="http://schemas.openxmlformats.org/drawingml/2006/table">
            <a:tbl>
              <a:tblPr firstRow="1" bandRow="1">
                <a:tableStyleId>{B301B821-A1FF-4177-AEE7-76D212191A09}</a:tableStyleId>
              </a:tblPr>
              <a:tblGrid>
                <a:gridCol w="1800200"/>
                <a:gridCol w="1944216"/>
                <a:gridCol w="1800200"/>
                <a:gridCol w="1656184"/>
              </a:tblGrid>
              <a:tr h="279350">
                <a:tc>
                  <a:txBody>
                    <a:bodyPr/>
                    <a:lstStyle/>
                    <a:p>
                      <a:pPr algn="ctr"/>
                      <a:r>
                        <a:rPr kumimoji="1" lang="ja-JP" altLang="en-US" dirty="0" smtClean="0"/>
                        <a:t>結晶</a:t>
                      </a:r>
                      <a:endParaRPr kumimoji="1" lang="ja-JP" altLang="en-US" dirty="0"/>
                    </a:p>
                  </a:txBody>
                  <a:tcPr/>
                </a:tc>
                <a:tc>
                  <a:txBody>
                    <a:bodyPr/>
                    <a:lstStyle/>
                    <a:p>
                      <a:pPr algn="ctr"/>
                      <a:r>
                        <a:rPr kumimoji="1" lang="ja-JP" altLang="en-US" dirty="0" smtClean="0"/>
                        <a:t>サイズ</a:t>
                      </a:r>
                      <a:r>
                        <a:rPr kumimoji="1" lang="en-US" altLang="ja-JP" dirty="0" smtClean="0"/>
                        <a:t>(cm</a:t>
                      </a:r>
                      <a:r>
                        <a:rPr kumimoji="1" lang="en-US" altLang="ja-JP" baseline="30000" dirty="0" smtClean="0"/>
                        <a:t>3</a:t>
                      </a:r>
                      <a:r>
                        <a:rPr kumimoji="1" lang="en-US" altLang="ja-JP" dirty="0" smtClean="0"/>
                        <a:t>)</a:t>
                      </a:r>
                      <a:endParaRPr kumimoji="1" lang="ja-JP" altLang="en-US" dirty="0">
                        <a:latin typeface="+mn-lt"/>
                      </a:endParaRPr>
                    </a:p>
                  </a:txBody>
                  <a:tcPr/>
                </a:tc>
                <a:tc>
                  <a:txBody>
                    <a:bodyPr/>
                    <a:lstStyle/>
                    <a:p>
                      <a:pPr algn="ctr"/>
                      <a:r>
                        <a:rPr kumimoji="1" lang="ja-JP" altLang="en-US" dirty="0" smtClean="0"/>
                        <a:t>製造元</a:t>
                      </a:r>
                      <a:endParaRPr kumimoji="1" lang="ja-JP" altLang="en-US" dirty="0">
                        <a:latin typeface="+mn-lt"/>
                      </a:endParaRPr>
                    </a:p>
                  </a:txBody>
                  <a:tcPr/>
                </a:tc>
                <a:tc>
                  <a:txBody>
                    <a:bodyPr/>
                    <a:lstStyle/>
                    <a:p>
                      <a:pPr algn="ctr"/>
                      <a:r>
                        <a:rPr kumimoji="1" lang="ja-JP" altLang="en-US" dirty="0" smtClean="0">
                          <a:latin typeface="+mn-lt"/>
                        </a:rPr>
                        <a:t>波高</a:t>
                      </a:r>
                      <a:r>
                        <a:rPr kumimoji="1" lang="en-US" altLang="ja-JP" dirty="0" smtClean="0">
                          <a:latin typeface="+mn-lt"/>
                        </a:rPr>
                        <a:t>h</a:t>
                      </a:r>
                    </a:p>
                  </a:txBody>
                  <a:tcPr>
                    <a:solidFill>
                      <a:schemeClr val="accent2">
                        <a:lumMod val="75000"/>
                      </a:schemeClr>
                    </a:solidFill>
                  </a:tcPr>
                </a:tc>
              </a:tr>
              <a:tr h="279350">
                <a:tc>
                  <a:txBody>
                    <a:bodyPr/>
                    <a:lstStyle/>
                    <a:p>
                      <a:pPr algn="ctr"/>
                      <a:r>
                        <a:rPr kumimoji="1" lang="en-US" altLang="ja-JP" dirty="0" smtClean="0"/>
                        <a:t>BSO(No.1)</a:t>
                      </a:r>
                      <a:endParaRPr kumimoji="1" lang="ja-JP" altLang="en-US" dirty="0"/>
                    </a:p>
                  </a:txBody>
                  <a:tcPr/>
                </a:tc>
                <a:tc>
                  <a:txBody>
                    <a:bodyPr/>
                    <a:lstStyle/>
                    <a:p>
                      <a:pPr algn="ctr"/>
                      <a:r>
                        <a:rPr kumimoji="1" lang="en-US" altLang="ja-JP" dirty="0" smtClean="0"/>
                        <a:t>2×2×20</a:t>
                      </a:r>
                      <a:endParaRPr kumimoji="1" lang="ja-JP" altLang="en-US" dirty="0"/>
                    </a:p>
                  </a:txBody>
                  <a:tcPr/>
                </a:tc>
                <a:tc>
                  <a:txBody>
                    <a:bodyPr/>
                    <a:lstStyle/>
                    <a:p>
                      <a:pPr algn="ctr"/>
                      <a:r>
                        <a:rPr kumimoji="1" lang="ja-JP" altLang="en-US" sz="1800" dirty="0" smtClean="0">
                          <a:latin typeface="+mn-lt"/>
                          <a:ea typeface="ＭＳ Ｐゴシック" pitchFamily="50" charset="-128"/>
                        </a:rPr>
                        <a:t>オキサイド</a:t>
                      </a:r>
                      <a:endParaRPr kumimoji="1" lang="ja-JP" altLang="en-US" sz="1800" dirty="0">
                        <a:latin typeface="+mn-lt"/>
                        <a:ea typeface="ＭＳ Ｐゴシック" pitchFamily="50" charset="-128"/>
                      </a:endParaRPr>
                    </a:p>
                  </a:txBody>
                  <a:tcPr/>
                </a:tc>
                <a:tc>
                  <a:txBody>
                    <a:bodyPr/>
                    <a:lstStyle/>
                    <a:p>
                      <a:pPr algn="ctr"/>
                      <a:r>
                        <a:rPr kumimoji="1" lang="en-US" altLang="ja-JP" dirty="0" smtClean="0"/>
                        <a:t>351</a:t>
                      </a:r>
                      <a:endParaRPr kumimoji="1" lang="ja-JP" altLang="en-US" dirty="0"/>
                    </a:p>
                  </a:txBody>
                  <a:tcPr>
                    <a:solidFill>
                      <a:schemeClr val="accent2">
                        <a:lumMod val="20000"/>
                        <a:lumOff val="80000"/>
                      </a:schemeClr>
                    </a:solidFill>
                  </a:tcPr>
                </a:tc>
              </a:tr>
              <a:tr h="279350">
                <a:tc>
                  <a:txBody>
                    <a:bodyPr/>
                    <a:lstStyle/>
                    <a:p>
                      <a:pPr algn="ctr"/>
                      <a:r>
                        <a:rPr kumimoji="1" lang="en-US" altLang="ja-JP" dirty="0" smtClean="0"/>
                        <a:t>BSO(No.2)</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2×2×20</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ea typeface="ＭＳ Ｐゴシック" pitchFamily="50" charset="-128"/>
                        </a:rPr>
                        <a:t>オキサイド</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352</a:t>
                      </a:r>
                      <a:endParaRPr kumimoji="1" lang="ja-JP" altLang="en-US" dirty="0" smtClean="0"/>
                    </a:p>
                  </a:txBody>
                  <a:tcPr>
                    <a:solidFill>
                      <a:schemeClr val="accent2">
                        <a:lumMod val="20000"/>
                        <a:lumOff val="80000"/>
                      </a:schemeClr>
                    </a:solidFill>
                  </a:tcPr>
                </a:tc>
              </a:tr>
              <a:tr h="279350">
                <a:tc>
                  <a:txBody>
                    <a:bodyPr/>
                    <a:lstStyle/>
                    <a:p>
                      <a:pPr algn="ctr"/>
                      <a:r>
                        <a:rPr kumimoji="1" lang="en-US" altLang="ja-JP" dirty="0" smtClean="0"/>
                        <a:t>BSO(No.3)</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2×2×20</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ea typeface="ＭＳ Ｐゴシック" pitchFamily="50" charset="-128"/>
                        </a:rPr>
                        <a:t>オキサイド</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437</a:t>
                      </a:r>
                      <a:endParaRPr kumimoji="1" lang="ja-JP" altLang="en-US" dirty="0" smtClean="0"/>
                    </a:p>
                  </a:txBody>
                  <a:tcPr>
                    <a:solidFill>
                      <a:schemeClr val="accent2">
                        <a:lumMod val="20000"/>
                        <a:lumOff val="80000"/>
                      </a:schemeClr>
                    </a:solidFill>
                  </a:tcPr>
                </a:tc>
              </a:tr>
              <a:tr h="279350">
                <a:tc>
                  <a:txBody>
                    <a:bodyPr/>
                    <a:lstStyle/>
                    <a:p>
                      <a:pPr algn="ctr"/>
                      <a:r>
                        <a:rPr kumimoji="1" lang="en-US" altLang="ja-JP" dirty="0" smtClean="0"/>
                        <a:t>BSO(No.4)</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2×2×20</a:t>
                      </a:r>
                      <a:endParaRPr kumimoji="1" lang="ja-JP"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lt"/>
                          <a:ea typeface="ＭＳ Ｐゴシック" pitchFamily="50" charset="-128"/>
                        </a:rPr>
                        <a:t>オキサイド</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487</a:t>
                      </a:r>
                      <a:endParaRPr kumimoji="1" lang="ja-JP" altLang="en-US" dirty="0" smtClean="0"/>
                    </a:p>
                  </a:txBody>
                  <a:tcPr>
                    <a:solidFill>
                      <a:schemeClr val="accent2">
                        <a:lumMod val="20000"/>
                        <a:lumOff val="80000"/>
                      </a:schemeClr>
                    </a:solidFill>
                  </a:tcPr>
                </a:tc>
              </a:tr>
            </a:tbl>
          </a:graphicData>
        </a:graphic>
      </p:graphicFrame>
      <p:sp>
        <p:nvSpPr>
          <p:cNvPr id="5" name="テキスト ボックス 4"/>
          <p:cNvSpPr txBox="1"/>
          <p:nvPr/>
        </p:nvSpPr>
        <p:spPr>
          <a:xfrm>
            <a:off x="766603" y="4678685"/>
            <a:ext cx="8087470" cy="1846659"/>
          </a:xfrm>
          <a:prstGeom prst="rect">
            <a:avLst/>
          </a:prstGeom>
          <a:noFill/>
        </p:spPr>
        <p:txBody>
          <a:bodyPr wrap="none" rtlCol="0">
            <a:spAutoFit/>
          </a:bodyPr>
          <a:lstStyle/>
          <a:p>
            <a:r>
              <a:rPr lang="ja-JP" altLang="en-US" sz="2000" dirty="0" smtClean="0"/>
              <a:t>　　　　　　　　　　　　　　　　　発光量の最大値と最小値の差は相対値で</a:t>
            </a:r>
            <a:r>
              <a:rPr lang="en-US" altLang="ja-JP" sz="2000" dirty="0" smtClean="0"/>
              <a:t>30%</a:t>
            </a:r>
          </a:p>
          <a:p>
            <a:endParaRPr kumimoji="1" lang="en-US" altLang="ja-JP" dirty="0" smtClean="0"/>
          </a:p>
          <a:p>
            <a:endParaRPr lang="en-US" altLang="ja-JP" dirty="0" smtClean="0"/>
          </a:p>
          <a:p>
            <a:r>
              <a:rPr lang="ja-JP" altLang="en-US" dirty="0" smtClean="0"/>
              <a:t>既存の</a:t>
            </a:r>
            <a:r>
              <a:rPr lang="en-US" altLang="ja-JP" dirty="0" smtClean="0"/>
              <a:t>Belle</a:t>
            </a:r>
            <a:r>
              <a:rPr lang="ja-JP" altLang="en-US" dirty="0" smtClean="0"/>
              <a:t>電磁カロリメーターの</a:t>
            </a:r>
            <a:r>
              <a:rPr lang="en-US" altLang="ja-JP" dirty="0" err="1" smtClean="0"/>
              <a:t>CsI</a:t>
            </a:r>
            <a:r>
              <a:rPr lang="en-US" altLang="ja-JP" dirty="0" smtClean="0"/>
              <a:t>(</a:t>
            </a:r>
            <a:r>
              <a:rPr lang="en-US" altLang="ja-JP" dirty="0" err="1" smtClean="0"/>
              <a:t>Tl</a:t>
            </a:r>
            <a:r>
              <a:rPr lang="en-US" altLang="ja-JP" dirty="0" smtClean="0"/>
              <a:t>)</a:t>
            </a:r>
            <a:r>
              <a:rPr lang="ja-JP" altLang="en-US" dirty="0" smtClean="0"/>
              <a:t>結晶の発光量の差は</a:t>
            </a:r>
            <a:r>
              <a:rPr lang="en-US" altLang="ja-JP" dirty="0" smtClean="0"/>
              <a:t>40%</a:t>
            </a:r>
            <a:r>
              <a:rPr lang="ja-JP" altLang="en-US" dirty="0" smtClean="0"/>
              <a:t>程度</a:t>
            </a:r>
            <a:endParaRPr lang="en-US" altLang="ja-JP" dirty="0" smtClean="0"/>
          </a:p>
          <a:p>
            <a:endParaRPr kumimoji="1" lang="en-US" altLang="ja-JP" dirty="0" smtClean="0"/>
          </a:p>
          <a:p>
            <a:r>
              <a:rPr kumimoji="1" lang="ja-JP" altLang="en-US" sz="2200" b="1" dirty="0" smtClean="0">
                <a:solidFill>
                  <a:srgbClr val="FF0000"/>
                </a:solidFill>
              </a:rPr>
              <a:t>→ </a:t>
            </a:r>
            <a:r>
              <a:rPr kumimoji="1" lang="en-US" altLang="ja-JP" sz="2000" dirty="0" smtClean="0">
                <a:solidFill>
                  <a:srgbClr val="FF0000"/>
                </a:solidFill>
              </a:rPr>
              <a:t>BSO</a:t>
            </a:r>
            <a:r>
              <a:rPr lang="ja-JP" altLang="en-US" sz="2000" dirty="0" smtClean="0">
                <a:solidFill>
                  <a:srgbClr val="FF0000"/>
                </a:solidFill>
              </a:rPr>
              <a:t>結晶の発光量</a:t>
            </a:r>
            <a:r>
              <a:rPr kumimoji="1" lang="ja-JP" altLang="en-US" sz="2000" dirty="0" smtClean="0">
                <a:solidFill>
                  <a:srgbClr val="FF0000"/>
                </a:solidFill>
              </a:rPr>
              <a:t>の個体差は実用上問題にならない。</a:t>
            </a:r>
            <a:endParaRPr kumimoji="1" lang="ja-JP" altLang="en-US" sz="2000" dirty="0">
              <a:solidFill>
                <a:srgbClr val="FF0000"/>
              </a:solidFill>
            </a:endParaRPr>
          </a:p>
        </p:txBody>
      </p:sp>
      <p:grpSp>
        <p:nvGrpSpPr>
          <p:cNvPr id="6" name="グループ化 5"/>
          <p:cNvGrpSpPr/>
          <p:nvPr/>
        </p:nvGrpSpPr>
        <p:grpSpPr>
          <a:xfrm>
            <a:off x="8172401" y="5008965"/>
            <a:ext cx="720079" cy="45728"/>
            <a:chOff x="7969439" y="3703969"/>
            <a:chExt cx="995049" cy="52262"/>
          </a:xfrm>
        </p:grpSpPr>
        <p:cxnSp>
          <p:nvCxnSpPr>
            <p:cNvPr id="7" name="直線コネクタ 6"/>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028384" y="375623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6619288" y="5902821"/>
            <a:ext cx="1008112" cy="59376"/>
            <a:chOff x="7969439" y="3703969"/>
            <a:chExt cx="995049" cy="52262"/>
          </a:xfrm>
        </p:grpSpPr>
        <p:cxnSp>
          <p:nvCxnSpPr>
            <p:cNvPr id="10" name="直線コネクタ 9"/>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028384" y="375623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2" name="スライド番号プレースホルダ 11"/>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21</a:t>
            </a:fld>
            <a:endParaRPr kumimoji="1" lang="ja-JP" altLang="en-US" dirty="0"/>
          </a:p>
        </p:txBody>
      </p:sp>
      <p:sp>
        <p:nvSpPr>
          <p:cNvPr id="13" name="下矢印 12"/>
          <p:cNvSpPr/>
          <p:nvPr/>
        </p:nvSpPr>
        <p:spPr>
          <a:xfrm rot="10800000">
            <a:off x="6967688" y="4291291"/>
            <a:ext cx="340616" cy="33033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563888" y="4604849"/>
            <a:ext cx="5328592" cy="53448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descr="D:\MyDocuments\from20100119\100316lab\DSC01655.JPG"/>
          <p:cNvPicPr>
            <a:picLocks noChangeAspect="1" noChangeArrowheads="1"/>
          </p:cNvPicPr>
          <p:nvPr/>
        </p:nvPicPr>
        <p:blipFill>
          <a:blip r:embed="rId2" cstate="print"/>
          <a:srcRect l="7348" t="33286" r="906" b="34225"/>
          <a:stretch>
            <a:fillRect/>
          </a:stretch>
        </p:blipFill>
        <p:spPr bwMode="auto">
          <a:xfrm>
            <a:off x="172905" y="4365104"/>
            <a:ext cx="3260615" cy="9056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latin typeface="ＭＳ Ｐゴシック" pitchFamily="50" charset="-128"/>
                <a:ea typeface="ＭＳ Ｐゴシック" pitchFamily="50" charset="-128"/>
              </a:rPr>
              <a:t>APD</a:t>
            </a:r>
            <a:r>
              <a:rPr kumimoji="1" lang="ja-JP" altLang="en-US" dirty="0" smtClean="0">
                <a:latin typeface="ＭＳ Ｐゴシック" pitchFamily="50" charset="-128"/>
                <a:ea typeface="ＭＳ Ｐゴシック" pitchFamily="50" charset="-128"/>
              </a:rPr>
              <a:t>の放射線耐性</a:t>
            </a:r>
            <a:endParaRPr kumimoji="1" lang="ja-JP" altLang="en-US" dirty="0">
              <a:latin typeface="ＭＳ Ｐゴシック" pitchFamily="50" charset="-128"/>
              <a:ea typeface="ＭＳ Ｐゴシック" pitchFamily="50" charset="-128"/>
            </a:endParaRPr>
          </a:p>
        </p:txBody>
      </p:sp>
      <p:sp>
        <p:nvSpPr>
          <p:cNvPr id="7" name="テキスト プレースホルダ 6"/>
          <p:cNvSpPr>
            <a:spLocks noGrp="1"/>
          </p:cNvSpPr>
          <p:nvPr>
            <p:ph type="body" idx="1"/>
          </p:nvPr>
        </p:nvSpPr>
        <p:spPr/>
        <p:txBody>
          <a:bodyPr/>
          <a:lstStyle/>
          <a:p>
            <a:pPr>
              <a:buSzPct val="75000"/>
              <a:buFont typeface="Wingdings" pitchFamily="2" charset="2"/>
              <a:buChar char="l"/>
            </a:pPr>
            <a:r>
              <a:rPr kumimoji="1" lang="ja-JP" altLang="en-US" dirty="0" smtClean="0"/>
              <a:t> 中性子損傷試験</a:t>
            </a:r>
            <a:endParaRPr lang="en-US" altLang="ja-JP" dirty="0" smtClean="0"/>
          </a:p>
          <a:p>
            <a:pPr>
              <a:buSzPct val="75000"/>
              <a:buFont typeface="Wingdings" pitchFamily="2" charset="2"/>
              <a:buChar char="l"/>
            </a:pPr>
            <a:r>
              <a:rPr lang="en-US" altLang="ja-JP" dirty="0" smtClean="0"/>
              <a:t> γ</a:t>
            </a:r>
            <a:r>
              <a:rPr lang="ja-JP" altLang="en-US" dirty="0" smtClean="0"/>
              <a:t>線損傷試験</a:t>
            </a:r>
            <a:endParaRPr kumimoji="1" lang="ja-JP" altLang="en-US" dirty="0"/>
          </a:p>
        </p:txBody>
      </p:sp>
      <p:sp>
        <p:nvSpPr>
          <p:cNvPr id="4" name="スライド番号プレースホルダ 3"/>
          <p:cNvSpPr>
            <a:spLocks noGrp="1"/>
          </p:cNvSpPr>
          <p:nvPr>
            <p:ph type="sldNum" sz="quarter" idx="11"/>
          </p:nvPr>
        </p:nvSpPr>
        <p:spPr/>
        <p:txBody>
          <a:bodyPr/>
          <a:lstStyle/>
          <a:p>
            <a:fld id="{3EEDEABA-FC9A-4B6F-A80E-3B366AAA91EE}" type="slidenum">
              <a:rPr kumimoji="1" lang="ja-JP" altLang="en-US" smtClean="0"/>
              <a:pPr/>
              <a:t>22</a:t>
            </a:fld>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057230" y="5995142"/>
            <a:ext cx="4110826" cy="369332"/>
          </a:xfrm>
          <a:prstGeom prst="rect">
            <a:avLst/>
          </a:prstGeom>
          <a:solidFill>
            <a:schemeClr val="accent2">
              <a:alpha val="40000"/>
            </a:schemeClr>
          </a:solidFill>
          <a:ln>
            <a:noFill/>
          </a:ln>
        </p:spPr>
        <p:txBody>
          <a:bodyPr wrap="square" rtlCol="0">
            <a:spAutoFit/>
          </a:bodyPr>
          <a:lstStyle/>
          <a:p>
            <a:endParaRPr kumimoji="1" lang="ja-JP" altLang="en-US" dirty="0"/>
          </a:p>
        </p:txBody>
      </p:sp>
      <p:sp>
        <p:nvSpPr>
          <p:cNvPr id="9" name="テキスト ボックス 8"/>
          <p:cNvSpPr txBox="1"/>
          <p:nvPr/>
        </p:nvSpPr>
        <p:spPr>
          <a:xfrm>
            <a:off x="1998882" y="5988772"/>
            <a:ext cx="903285" cy="369332"/>
          </a:xfrm>
          <a:prstGeom prst="rect">
            <a:avLst/>
          </a:prstGeom>
          <a:solidFill>
            <a:schemeClr val="accent2">
              <a:alpha val="40000"/>
            </a:schemeClr>
          </a:solidFill>
          <a:ln>
            <a:noFill/>
          </a:ln>
        </p:spPr>
        <p:txBody>
          <a:bodyPr wrap="square" rtlCol="0">
            <a:spAutoFit/>
          </a:bodyPr>
          <a:lstStyle/>
          <a:p>
            <a:endParaRPr kumimoji="1" lang="ja-JP" altLang="en-US" dirty="0"/>
          </a:p>
        </p:txBody>
      </p:sp>
      <p:sp>
        <p:nvSpPr>
          <p:cNvPr id="5" name="タイトル 4"/>
          <p:cNvSpPr>
            <a:spLocks noGrp="1"/>
          </p:cNvSpPr>
          <p:nvPr>
            <p:ph type="title"/>
          </p:nvPr>
        </p:nvSpPr>
        <p:spPr>
          <a:xfrm>
            <a:off x="612648" y="228600"/>
            <a:ext cx="8351840" cy="990600"/>
          </a:xfrm>
        </p:spPr>
        <p:txBody>
          <a:bodyPr>
            <a:noAutofit/>
          </a:bodyPr>
          <a:lstStyle/>
          <a:p>
            <a:r>
              <a:rPr kumimoji="1" lang="en-US" altLang="ja-JP" sz="3600" dirty="0" smtClean="0"/>
              <a:t>APD</a:t>
            </a:r>
            <a:r>
              <a:rPr kumimoji="1" lang="ja-JP" altLang="en-US" sz="3600" dirty="0" smtClean="0"/>
              <a:t>の放射線耐性試験</a:t>
            </a:r>
            <a:r>
              <a:rPr kumimoji="1" lang="en-US" altLang="ja-JP" sz="3600" dirty="0" smtClean="0"/>
              <a:t/>
            </a:r>
            <a:br>
              <a:rPr kumimoji="1" lang="en-US" altLang="ja-JP" sz="3600" dirty="0" smtClean="0"/>
            </a:br>
            <a:r>
              <a:rPr kumimoji="1" lang="en-US" altLang="ja-JP" sz="3200" dirty="0" smtClean="0"/>
              <a:t>Belle</a:t>
            </a:r>
            <a:r>
              <a:rPr lang="en-US" altLang="ja-JP" sz="3200" dirty="0" smtClean="0"/>
              <a:t>II</a:t>
            </a:r>
            <a:r>
              <a:rPr lang="ja-JP" altLang="en-US" sz="3200" dirty="0" smtClean="0"/>
              <a:t>のビームバックグラウンド</a:t>
            </a:r>
            <a:endParaRPr kumimoji="1" lang="ja-JP" altLang="en-US" sz="3200" dirty="0"/>
          </a:p>
        </p:txBody>
      </p:sp>
      <p:sp>
        <p:nvSpPr>
          <p:cNvPr id="6" name="コンテンツ プレースホルダ 5"/>
          <p:cNvSpPr>
            <a:spLocks noGrp="1"/>
          </p:cNvSpPr>
          <p:nvPr>
            <p:ph sz="quarter" idx="1"/>
          </p:nvPr>
        </p:nvSpPr>
        <p:spPr>
          <a:xfrm>
            <a:off x="612648" y="1600200"/>
            <a:ext cx="8153400" cy="3124944"/>
          </a:xfrm>
        </p:spPr>
        <p:txBody>
          <a:bodyPr>
            <a:normAutofit/>
          </a:bodyPr>
          <a:lstStyle/>
          <a:p>
            <a:pPr>
              <a:buSzPct val="75000"/>
              <a:buFont typeface="Wingdings" pitchFamily="2" charset="2"/>
              <a:buChar char="l"/>
            </a:pPr>
            <a:r>
              <a:rPr kumimoji="1" lang="ja-JP" altLang="en-US" sz="2700" dirty="0" smtClean="0">
                <a:latin typeface="ＭＳ Ｐゴシック" pitchFamily="50" charset="-128"/>
                <a:ea typeface="ＭＳ Ｐゴシック" pitchFamily="50" charset="-128"/>
              </a:rPr>
              <a:t>中性子被爆</a:t>
            </a:r>
            <a:endParaRPr lang="en-US" altLang="ja-JP" sz="2700" dirty="0" smtClean="0">
              <a:latin typeface="ＭＳ Ｐゴシック" pitchFamily="50" charset="-128"/>
              <a:ea typeface="ＭＳ Ｐゴシック" pitchFamily="50" charset="-128"/>
            </a:endParaRPr>
          </a:p>
          <a:p>
            <a:pPr lvl="1">
              <a:buSzPct val="75000"/>
              <a:buFont typeface="Wingdings" pitchFamily="2" charset="2"/>
              <a:buChar char="l"/>
            </a:pPr>
            <a:r>
              <a:rPr lang="ja-JP" altLang="en-US" sz="1700" dirty="0" smtClean="0">
                <a:latin typeface="ＭＳ Ｐゴシック" pitchFamily="50" charset="-128"/>
                <a:ea typeface="ＭＳ Ｐゴシック" pitchFamily="50" charset="-128"/>
              </a:rPr>
              <a:t>高エネルギー</a:t>
            </a:r>
            <a:r>
              <a:rPr lang="en-US" altLang="ja-JP" sz="1700" dirty="0" smtClean="0">
                <a:latin typeface="ＭＳ Ｐゴシック" pitchFamily="50" charset="-128"/>
                <a:ea typeface="ＭＳ Ｐゴシック" pitchFamily="50" charset="-128"/>
                <a:sym typeface="Symbol"/>
              </a:rPr>
              <a:t>γ</a:t>
            </a:r>
            <a:r>
              <a:rPr lang="ja-JP" altLang="en-US" sz="1700" dirty="0" smtClean="0">
                <a:latin typeface="ＭＳ Ｐゴシック" pitchFamily="50" charset="-128"/>
                <a:ea typeface="ＭＳ Ｐゴシック" pitchFamily="50" charset="-128"/>
                <a:sym typeface="Symbol"/>
              </a:rPr>
              <a:t>線の放出を伴う</a:t>
            </a:r>
            <a:r>
              <a:rPr lang="en-US" altLang="ja-JP" sz="1700" dirty="0" err="1" smtClean="0">
                <a:ea typeface="ＭＳ Ｐゴシック" pitchFamily="50" charset="-128"/>
                <a:sym typeface="Symbol"/>
              </a:rPr>
              <a:t>Bhabha</a:t>
            </a:r>
            <a:r>
              <a:rPr lang="ja-JP" altLang="en-US" sz="1700" dirty="0" smtClean="0">
                <a:latin typeface="ＭＳ Ｐゴシック" pitchFamily="50" charset="-128"/>
                <a:ea typeface="ＭＳ Ｐゴシック" pitchFamily="50" charset="-128"/>
                <a:sym typeface="Symbol"/>
              </a:rPr>
              <a:t>散乱により生じた</a:t>
            </a:r>
            <a:r>
              <a:rPr lang="en-US" altLang="ja-JP" sz="1700" dirty="0" smtClean="0">
                <a:latin typeface="ＭＳ Ｐゴシック" pitchFamily="50" charset="-128"/>
                <a:ea typeface="ＭＳ Ｐゴシック" pitchFamily="50" charset="-128"/>
                <a:sym typeface="Symbol"/>
              </a:rPr>
              <a:t>γ</a:t>
            </a:r>
            <a:r>
              <a:rPr lang="ja-JP" altLang="en-US" sz="1700" dirty="0" smtClean="0">
                <a:latin typeface="ＭＳ Ｐゴシック" pitchFamily="50" charset="-128"/>
                <a:ea typeface="ＭＳ Ｐゴシック" pitchFamily="50" charset="-128"/>
                <a:sym typeface="Symbol"/>
              </a:rPr>
              <a:t>線が、加速器トンネル内の物質と相互作用し中性子を発生する。</a:t>
            </a:r>
            <a:endParaRPr lang="en-US" altLang="ja-JP" sz="1700" dirty="0" smtClean="0">
              <a:latin typeface="ＭＳ Ｐゴシック" pitchFamily="50" charset="-128"/>
              <a:ea typeface="ＭＳ Ｐゴシック" pitchFamily="50" charset="-128"/>
              <a:sym typeface="Symbol"/>
            </a:endParaRPr>
          </a:p>
          <a:p>
            <a:pPr lvl="1">
              <a:buSzPct val="75000"/>
              <a:buFont typeface="Wingdings" pitchFamily="2" charset="2"/>
              <a:buChar char="l"/>
            </a:pPr>
            <a:r>
              <a:rPr lang="en-US" altLang="ja-JP" sz="2000" dirty="0" err="1" smtClean="0">
                <a:ea typeface="ＭＳ Ｐゴシック" pitchFamily="50" charset="-128"/>
              </a:rPr>
              <a:t>BelleII</a:t>
            </a:r>
            <a:r>
              <a:rPr lang="ja-JP" altLang="en-US" sz="2000" dirty="0" smtClean="0">
                <a:latin typeface="ＭＳ Ｐゴシック" pitchFamily="50" charset="-128"/>
                <a:ea typeface="ＭＳ Ｐゴシック" pitchFamily="50" charset="-128"/>
              </a:rPr>
              <a:t>における中性子被曝量は</a:t>
            </a:r>
            <a:r>
              <a:rPr lang="en-US" altLang="ja-JP" sz="2000" dirty="0" smtClean="0">
                <a:latin typeface="ＭＳ Ｐゴシック" pitchFamily="50" charset="-128"/>
                <a:ea typeface="ＭＳ Ｐゴシック" pitchFamily="50" charset="-128"/>
              </a:rPr>
              <a:t>1</a:t>
            </a:r>
            <a:r>
              <a:rPr lang="ja-JP" altLang="en-US" sz="2000" dirty="0" smtClean="0">
                <a:latin typeface="ＭＳ Ｐゴシック" pitchFamily="50" charset="-128"/>
                <a:ea typeface="ＭＳ Ｐゴシック" pitchFamily="50" charset="-128"/>
              </a:rPr>
              <a:t>年で</a:t>
            </a:r>
            <a:r>
              <a:rPr lang="en-US" altLang="ja-JP" sz="2000" dirty="0" smtClean="0">
                <a:ea typeface="ＭＳ Ｐゴシック" pitchFamily="50" charset="-128"/>
              </a:rPr>
              <a:t>10</a:t>
            </a:r>
            <a:r>
              <a:rPr lang="en-US" altLang="ja-JP" sz="2000" baseline="30000" dirty="0" smtClean="0">
                <a:ea typeface="ＭＳ Ｐゴシック" pitchFamily="50" charset="-128"/>
              </a:rPr>
              <a:t>11</a:t>
            </a:r>
            <a:r>
              <a:rPr lang="en-US" altLang="ja-JP" sz="2000" dirty="0" smtClean="0">
                <a:ea typeface="ＭＳ Ｐゴシック" pitchFamily="50" charset="-128"/>
              </a:rPr>
              <a:t>neutrons/cm</a:t>
            </a:r>
            <a:r>
              <a:rPr lang="en-US" altLang="ja-JP" sz="2000" baseline="30000" dirty="0" smtClean="0">
                <a:ea typeface="ＭＳ Ｐゴシック" pitchFamily="50" charset="-128"/>
              </a:rPr>
              <a:t>2</a:t>
            </a:r>
            <a:r>
              <a:rPr lang="ja-JP" altLang="en-US" sz="2000" dirty="0" smtClean="0">
                <a:latin typeface="ＭＳ Ｐゴシック" pitchFamily="50" charset="-128"/>
                <a:ea typeface="ＭＳ Ｐゴシック" pitchFamily="50" charset="-128"/>
              </a:rPr>
              <a:t>が予想される。</a:t>
            </a:r>
            <a:endParaRPr lang="en-US" altLang="ja-JP" sz="2000" dirty="0" smtClean="0">
              <a:latin typeface="ＭＳ Ｐゴシック" pitchFamily="50" charset="-128"/>
              <a:ea typeface="ＭＳ Ｐゴシック" pitchFamily="50" charset="-128"/>
            </a:endParaRPr>
          </a:p>
          <a:p>
            <a:pPr>
              <a:buSzPct val="75000"/>
              <a:buFont typeface="Wingdings" pitchFamily="2" charset="2"/>
              <a:buChar char="l"/>
            </a:pPr>
            <a:r>
              <a:rPr lang="en-US" altLang="ja-JP" sz="2700" dirty="0" smtClean="0">
                <a:latin typeface="ＭＳ Ｐゴシック" pitchFamily="50" charset="-128"/>
                <a:ea typeface="ＭＳ Ｐゴシック" pitchFamily="50" charset="-128"/>
              </a:rPr>
              <a:t>γ</a:t>
            </a:r>
            <a:r>
              <a:rPr lang="ja-JP" altLang="en-US" sz="2700" dirty="0" smtClean="0">
                <a:latin typeface="ＭＳ Ｐゴシック" pitchFamily="50" charset="-128"/>
                <a:ea typeface="ＭＳ Ｐゴシック" pitchFamily="50" charset="-128"/>
              </a:rPr>
              <a:t>線被爆</a:t>
            </a:r>
            <a:endParaRPr lang="en-US" altLang="ja-JP" sz="2700" dirty="0" smtClean="0">
              <a:latin typeface="ＭＳ Ｐゴシック" pitchFamily="50" charset="-128"/>
              <a:ea typeface="ＭＳ Ｐゴシック" pitchFamily="50" charset="-128"/>
            </a:endParaRPr>
          </a:p>
          <a:p>
            <a:pPr lvl="1">
              <a:buSzPct val="75000"/>
              <a:buFont typeface="Wingdings" pitchFamily="2" charset="2"/>
              <a:buChar char="l"/>
            </a:pPr>
            <a:r>
              <a:rPr lang="ja-JP" altLang="en-US" sz="1700" dirty="0" smtClean="0">
                <a:latin typeface="ＭＳ Ｐゴシック" pitchFamily="50" charset="-128"/>
                <a:ea typeface="ＭＳ Ｐゴシック" pitchFamily="50" charset="-128"/>
                <a:sym typeface="Symbol"/>
              </a:rPr>
              <a:t>衝突点付近からくる～数</a:t>
            </a:r>
            <a:r>
              <a:rPr lang="en-US" altLang="ja-JP" sz="1700" dirty="0" err="1" smtClean="0">
                <a:ea typeface="ＭＳ Ｐゴシック" pitchFamily="50" charset="-128"/>
                <a:sym typeface="Symbol"/>
              </a:rPr>
              <a:t>MeV</a:t>
            </a:r>
            <a:r>
              <a:rPr lang="ja-JP" altLang="en-US" sz="1700" dirty="0" smtClean="0">
                <a:latin typeface="ＭＳ Ｐゴシック" pitchFamily="50" charset="-128"/>
                <a:ea typeface="ＭＳ Ｐゴシック" pitchFamily="50" charset="-128"/>
                <a:sym typeface="Symbol"/>
              </a:rPr>
              <a:t>程度の低エネルギーの</a:t>
            </a:r>
            <a:r>
              <a:rPr lang="en-US" altLang="ja-JP" sz="1700" dirty="0" smtClean="0">
                <a:latin typeface="ＭＳ Ｐゴシック" pitchFamily="50" charset="-128"/>
                <a:ea typeface="ＭＳ Ｐゴシック" pitchFamily="50" charset="-128"/>
                <a:sym typeface="Symbol"/>
              </a:rPr>
              <a:t>γ</a:t>
            </a:r>
            <a:r>
              <a:rPr lang="ja-JP" altLang="en-US" sz="1700" dirty="0" smtClean="0">
                <a:latin typeface="ＭＳ Ｐゴシック" pitchFamily="50" charset="-128"/>
                <a:ea typeface="ＭＳ Ｐゴシック" pitchFamily="50" charset="-128"/>
                <a:sym typeface="Symbol"/>
              </a:rPr>
              <a:t>線</a:t>
            </a:r>
            <a:endParaRPr lang="en-US" altLang="ja-JP" sz="1700" dirty="0" smtClean="0">
              <a:latin typeface="ＭＳ Ｐゴシック" pitchFamily="50" charset="-128"/>
              <a:ea typeface="ＭＳ Ｐゴシック" pitchFamily="50" charset="-128"/>
              <a:sym typeface="Symbol"/>
            </a:endParaRPr>
          </a:p>
          <a:p>
            <a:pPr lvl="1">
              <a:buSzPct val="75000"/>
              <a:buFont typeface="Wingdings" pitchFamily="2" charset="2"/>
              <a:buChar char="l"/>
            </a:pPr>
            <a:r>
              <a:rPr lang="en-US" altLang="ja-JP" sz="2000" dirty="0" err="1" smtClean="0">
                <a:ea typeface="ＭＳ Ｐゴシック" pitchFamily="50" charset="-128"/>
                <a:sym typeface="Symbol"/>
              </a:rPr>
              <a:t>BelleII</a:t>
            </a:r>
            <a:r>
              <a:rPr lang="ja-JP" altLang="en-US" sz="2000" dirty="0" smtClean="0">
                <a:latin typeface="ＭＳ Ｐゴシック" pitchFamily="50" charset="-128"/>
                <a:ea typeface="ＭＳ Ｐゴシック" pitchFamily="50" charset="-128"/>
                <a:sym typeface="Symbol"/>
              </a:rPr>
              <a:t>の電磁カロリメーターでは空間線量に換算して</a:t>
            </a:r>
            <a:r>
              <a:rPr lang="en-US" altLang="ja-JP" sz="2000" dirty="0" smtClean="0">
                <a:latin typeface="ＭＳ Ｐゴシック" pitchFamily="50" charset="-128"/>
                <a:ea typeface="ＭＳ Ｐゴシック" pitchFamily="50" charset="-128"/>
                <a:sym typeface="Symbol"/>
              </a:rPr>
              <a:t>1</a:t>
            </a:r>
            <a:r>
              <a:rPr lang="ja-JP" altLang="en-US" sz="2000" dirty="0" smtClean="0">
                <a:latin typeface="ＭＳ Ｐゴシック" pitchFamily="50" charset="-128"/>
                <a:ea typeface="ＭＳ Ｐゴシック" pitchFamily="50" charset="-128"/>
                <a:sym typeface="Symbol"/>
              </a:rPr>
              <a:t>年で</a:t>
            </a:r>
            <a:r>
              <a:rPr lang="en-US" altLang="ja-JP" sz="2000" dirty="0" smtClean="0">
                <a:ea typeface="ＭＳ Ｐゴシック" pitchFamily="50" charset="-128"/>
                <a:sym typeface="Symbol"/>
              </a:rPr>
              <a:t>10</a:t>
            </a:r>
            <a:r>
              <a:rPr lang="en-US" altLang="ja-JP" sz="2000" dirty="0" smtClean="0">
                <a:latin typeface="ＭＳ Ｐゴシック" pitchFamily="50" charset="-128"/>
                <a:ea typeface="ＭＳ Ｐゴシック" pitchFamily="50" charset="-128"/>
                <a:sym typeface="Symbol"/>
              </a:rPr>
              <a:t>Gy</a:t>
            </a:r>
            <a:r>
              <a:rPr lang="ja-JP" altLang="en-US" sz="2000" dirty="0" smtClean="0">
                <a:latin typeface="ＭＳ Ｐゴシック" pitchFamily="50" charset="-128"/>
                <a:ea typeface="ＭＳ Ｐゴシック" pitchFamily="50" charset="-128"/>
                <a:sym typeface="Symbol"/>
              </a:rPr>
              <a:t>の</a:t>
            </a:r>
            <a:r>
              <a:rPr lang="en-US" altLang="ja-JP" sz="2000" dirty="0" smtClean="0">
                <a:latin typeface="ＭＳ Ｐゴシック" pitchFamily="50" charset="-128"/>
                <a:ea typeface="ＭＳ Ｐゴシック" pitchFamily="50" charset="-128"/>
                <a:sym typeface="Symbol"/>
              </a:rPr>
              <a:t>γ</a:t>
            </a:r>
            <a:r>
              <a:rPr lang="ja-JP" altLang="en-US" sz="2000" dirty="0" smtClean="0">
                <a:latin typeface="ＭＳ Ｐゴシック" pitchFamily="50" charset="-128"/>
                <a:ea typeface="ＭＳ Ｐゴシック" pitchFamily="50" charset="-128"/>
                <a:sym typeface="Symbol"/>
              </a:rPr>
              <a:t>線被曝が予想される。</a:t>
            </a:r>
            <a:endParaRPr lang="en-US" altLang="ja-JP" sz="2400" dirty="0" smtClean="0">
              <a:latin typeface="ＭＳ Ｐゴシック" pitchFamily="50" charset="-128"/>
              <a:ea typeface="ＭＳ Ｐゴシック" pitchFamily="50" charset="-128"/>
              <a:sym typeface="Symbol"/>
            </a:endParaRPr>
          </a:p>
          <a:p>
            <a:pPr lvl="1">
              <a:buSzPct val="75000"/>
              <a:buFont typeface="Wingdings" pitchFamily="2" charset="2"/>
              <a:buChar char="v"/>
            </a:pPr>
            <a:endParaRPr lang="en-US" altLang="ja-JP" sz="2000" dirty="0" smtClean="0">
              <a:latin typeface="ＭＳ Ｐゴシック" pitchFamily="50" charset="-128"/>
              <a:ea typeface="ＭＳ Ｐゴシック" pitchFamily="50" charset="-128"/>
              <a:sym typeface="Symbol"/>
            </a:endParaRPr>
          </a:p>
        </p:txBody>
      </p:sp>
      <p:sp>
        <p:nvSpPr>
          <p:cNvPr id="4" name="テキスト ボックス 3"/>
          <p:cNvSpPr txBox="1"/>
          <p:nvPr/>
        </p:nvSpPr>
        <p:spPr>
          <a:xfrm>
            <a:off x="368825" y="4921715"/>
            <a:ext cx="8568952" cy="1446550"/>
          </a:xfrm>
          <a:prstGeom prst="rect">
            <a:avLst/>
          </a:prstGeom>
          <a:noFill/>
          <a:ln w="28575">
            <a:solidFill>
              <a:schemeClr val="accent2"/>
            </a:solidFill>
          </a:ln>
        </p:spPr>
        <p:txBody>
          <a:bodyPr wrap="square" rtlCol="0">
            <a:spAutoFit/>
          </a:bodyPr>
          <a:lstStyle/>
          <a:p>
            <a:pPr>
              <a:buSzPct val="75000"/>
              <a:buNone/>
            </a:pPr>
            <a:r>
              <a:rPr lang="ja-JP" altLang="en-US" sz="2200" dirty="0" smtClean="0">
                <a:latin typeface="+mn-ea"/>
              </a:rPr>
              <a:t>予想される放射線量を考慮して、</a:t>
            </a:r>
            <a:r>
              <a:rPr lang="en-US" altLang="ja-JP" sz="2200" dirty="0" smtClean="0"/>
              <a:t>APD</a:t>
            </a:r>
            <a:r>
              <a:rPr lang="ja-JP" altLang="en-US" sz="2200" dirty="0" smtClean="0">
                <a:latin typeface="+mn-ea"/>
              </a:rPr>
              <a:t>に</a:t>
            </a:r>
            <a:endParaRPr lang="en-US" altLang="ja-JP" sz="2200" dirty="0" smtClean="0">
              <a:latin typeface="+mn-ea"/>
            </a:endParaRPr>
          </a:p>
          <a:p>
            <a:pPr lvl="1">
              <a:buClr>
                <a:schemeClr val="accent2"/>
              </a:buClr>
              <a:buSzPct val="75000"/>
              <a:buFont typeface="Wingdings" pitchFamily="2" charset="2"/>
              <a:buChar char="l"/>
            </a:pPr>
            <a:r>
              <a:rPr lang="ja-JP" altLang="en-US" sz="2000" dirty="0" smtClean="0">
                <a:latin typeface="+mn-ea"/>
              </a:rPr>
              <a:t>　</a:t>
            </a:r>
            <a:r>
              <a:rPr lang="ja-JP" altLang="en-US" sz="2200" dirty="0" smtClean="0">
                <a:latin typeface="+mn-ea"/>
              </a:rPr>
              <a:t>中性子：</a:t>
            </a:r>
            <a:r>
              <a:rPr lang="en-US" altLang="ja-JP" sz="2200" dirty="0" smtClean="0">
                <a:latin typeface="+mn-ea"/>
                <a:sym typeface="Symbol"/>
              </a:rPr>
              <a:t> </a:t>
            </a:r>
            <a:r>
              <a:rPr lang="en-US" altLang="ja-JP" sz="2200" dirty="0" smtClean="0">
                <a:sym typeface="Symbol"/>
              </a:rPr>
              <a:t>10</a:t>
            </a:r>
            <a:r>
              <a:rPr lang="en-US" altLang="ja-JP" sz="2200" baseline="30000" dirty="0" smtClean="0">
                <a:sym typeface="Symbol"/>
              </a:rPr>
              <a:t>11</a:t>
            </a:r>
            <a:r>
              <a:rPr lang="en-US" altLang="ja-JP" sz="2200" dirty="0" smtClean="0">
                <a:sym typeface="Symbol"/>
              </a:rPr>
              <a:t>neutrons/cm</a:t>
            </a:r>
            <a:r>
              <a:rPr lang="en-US" altLang="ja-JP" sz="2200" baseline="30000" dirty="0" smtClean="0">
                <a:sym typeface="Symbol"/>
              </a:rPr>
              <a:t>2</a:t>
            </a:r>
            <a:r>
              <a:rPr lang="en-US" altLang="ja-JP" sz="2200" dirty="0" smtClean="0">
                <a:sym typeface="Symbol"/>
              </a:rPr>
              <a:t>,10</a:t>
            </a:r>
            <a:r>
              <a:rPr lang="en-US" altLang="ja-JP" sz="2200" baseline="30000" dirty="0" smtClean="0">
                <a:sym typeface="Symbol"/>
              </a:rPr>
              <a:t>12</a:t>
            </a:r>
            <a:r>
              <a:rPr lang="en-US" altLang="ja-JP" sz="2200" dirty="0" smtClean="0">
                <a:sym typeface="Symbol"/>
              </a:rPr>
              <a:t>neutrons/cm</a:t>
            </a:r>
            <a:r>
              <a:rPr lang="en-US" altLang="ja-JP" sz="2200" baseline="30000" dirty="0" smtClean="0">
                <a:sym typeface="Symbol"/>
              </a:rPr>
              <a:t>2</a:t>
            </a:r>
          </a:p>
          <a:p>
            <a:pPr lvl="1">
              <a:buClr>
                <a:schemeClr val="accent2"/>
              </a:buClr>
              <a:buSzPct val="75000"/>
              <a:buFont typeface="Wingdings" pitchFamily="2" charset="2"/>
              <a:buChar char="l"/>
            </a:pPr>
            <a:r>
              <a:rPr lang="ja-JP" altLang="en-US" sz="2200" dirty="0" smtClean="0">
                <a:latin typeface="+mn-ea"/>
                <a:sym typeface="Symbol"/>
              </a:rPr>
              <a:t>　</a:t>
            </a:r>
            <a:r>
              <a:rPr lang="en-US" altLang="ja-JP" sz="2200" dirty="0" smtClean="0">
                <a:sym typeface="Symbol"/>
              </a:rPr>
              <a:t>γ</a:t>
            </a:r>
            <a:r>
              <a:rPr lang="ja-JP" altLang="en-US" sz="2200" dirty="0" smtClean="0">
                <a:latin typeface="+mn-ea"/>
                <a:sym typeface="Symbol"/>
              </a:rPr>
              <a:t>線：</a:t>
            </a:r>
            <a:r>
              <a:rPr lang="en-US" altLang="ja-JP" sz="2200" dirty="0" smtClean="0">
                <a:sym typeface="Symbol"/>
              </a:rPr>
              <a:t>10Gy,100Gy</a:t>
            </a:r>
          </a:p>
          <a:p>
            <a:pPr>
              <a:buSzPct val="75000"/>
              <a:buNone/>
            </a:pPr>
            <a:r>
              <a:rPr lang="ja-JP" altLang="en-US" sz="2200" dirty="0" smtClean="0">
                <a:latin typeface="+mn-ea"/>
                <a:sym typeface="Symbol"/>
              </a:rPr>
              <a:t>照射した時の</a:t>
            </a:r>
            <a:r>
              <a:rPr lang="en-US" altLang="ja-JP" sz="2200" dirty="0" smtClean="0">
                <a:sym typeface="Symbol"/>
              </a:rPr>
              <a:t>I-V</a:t>
            </a:r>
            <a:r>
              <a:rPr lang="ja-JP" altLang="en-US" sz="2200" dirty="0" smtClean="0">
                <a:latin typeface="+mn-ea"/>
                <a:sym typeface="Symbol"/>
              </a:rPr>
              <a:t>特性と量子効率</a:t>
            </a:r>
            <a:r>
              <a:rPr lang="en-US" altLang="ja-JP" sz="2200" dirty="0" smtClean="0">
                <a:latin typeface="+mn-ea"/>
                <a:sym typeface="Symbol"/>
              </a:rPr>
              <a:t>(</a:t>
            </a:r>
            <a:r>
              <a:rPr lang="en-US" altLang="ja-JP" sz="2200" dirty="0" smtClean="0">
                <a:sym typeface="Symbol"/>
              </a:rPr>
              <a:t>QE)</a:t>
            </a:r>
            <a:r>
              <a:rPr lang="ja-JP" altLang="en-US" sz="2200" dirty="0" smtClean="0">
                <a:latin typeface="+mn-ea"/>
                <a:sym typeface="Symbol"/>
              </a:rPr>
              <a:t>と増幅率</a:t>
            </a:r>
            <a:r>
              <a:rPr lang="en-US" altLang="ja-JP" sz="2200" dirty="0" smtClean="0">
                <a:sym typeface="Symbol"/>
              </a:rPr>
              <a:t>(Gain)</a:t>
            </a:r>
            <a:r>
              <a:rPr lang="ja-JP" altLang="en-US" sz="2200" dirty="0" smtClean="0">
                <a:latin typeface="+mn-ea"/>
                <a:sym typeface="Symbol"/>
              </a:rPr>
              <a:t>の積の変化を測定</a:t>
            </a:r>
            <a:endParaRPr kumimoji="1" lang="ja-JP" altLang="en-US" sz="2200" dirty="0">
              <a:latin typeface="+mn-ea"/>
            </a:endParaRPr>
          </a:p>
        </p:txBody>
      </p:sp>
      <p:sp>
        <p:nvSpPr>
          <p:cNvPr id="7" name="スライド番号プレースホルダ 6"/>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23</a:t>
            </a:fld>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中性子照射</a:t>
            </a:r>
            <a:endParaRPr kumimoji="1" lang="ja-JP" altLang="en-US" dirty="0"/>
          </a:p>
        </p:txBody>
      </p:sp>
      <p:graphicFrame>
        <p:nvGraphicFramePr>
          <p:cNvPr id="11" name="コンテンツ プレースホルダ 10"/>
          <p:cNvGraphicFramePr>
            <a:graphicFrameLocks noGrp="1"/>
          </p:cNvGraphicFramePr>
          <p:nvPr>
            <p:ph sz="quarter" idx="1"/>
          </p:nvPr>
        </p:nvGraphicFramePr>
        <p:xfrm>
          <a:off x="467544" y="4581128"/>
          <a:ext cx="4536504" cy="1493520"/>
        </p:xfrm>
        <a:graphic>
          <a:graphicData uri="http://schemas.openxmlformats.org/drawingml/2006/table">
            <a:tbl>
              <a:tblPr firstRow="1" bandRow="1">
                <a:tableStyleId>{5C22544A-7EE6-4342-B048-85BDC9FD1C3A}</a:tableStyleId>
              </a:tblPr>
              <a:tblGrid>
                <a:gridCol w="2268252"/>
                <a:gridCol w="2268252"/>
              </a:tblGrid>
              <a:tr h="370840">
                <a:tc>
                  <a:txBody>
                    <a:bodyPr/>
                    <a:lstStyle/>
                    <a:p>
                      <a:pPr algn="ctr"/>
                      <a:r>
                        <a:rPr kumimoji="1" lang="en-US" altLang="ja-JP" sz="2000" dirty="0" smtClean="0">
                          <a:latin typeface="+mn-lt"/>
                        </a:rPr>
                        <a:t>APD</a:t>
                      </a:r>
                      <a:r>
                        <a:rPr kumimoji="1" lang="ja-JP" altLang="en-US" sz="2000" dirty="0" smtClean="0">
                          <a:latin typeface="+mn-lt"/>
                        </a:rPr>
                        <a:t>サンプル</a:t>
                      </a:r>
                      <a:endParaRPr kumimoji="1" lang="en-US" altLang="ja-JP" sz="2000" dirty="0" smtClean="0">
                        <a:latin typeface="+mn-lt"/>
                      </a:endParaRPr>
                    </a:p>
                    <a:p>
                      <a:pPr algn="ctr"/>
                      <a:r>
                        <a:rPr kumimoji="1" lang="ja-JP" altLang="en-US" sz="2000" dirty="0" smtClean="0">
                          <a:latin typeface="+mn-lt"/>
                        </a:rPr>
                        <a:t>製造番号</a:t>
                      </a:r>
                      <a:endParaRPr kumimoji="1" lang="ja-JP" altLang="en-US" sz="2000" dirty="0">
                        <a:latin typeface="+mn-lt"/>
                      </a:endParaRPr>
                    </a:p>
                  </a:txBody>
                  <a:tcPr/>
                </a:tc>
                <a:tc>
                  <a:txBody>
                    <a:bodyPr/>
                    <a:lstStyle/>
                    <a:p>
                      <a:pPr algn="ctr"/>
                      <a:r>
                        <a:rPr kumimoji="1" lang="ja-JP" altLang="en-US" sz="2000" dirty="0" smtClean="0">
                          <a:latin typeface="+mn-lt"/>
                        </a:rPr>
                        <a:t>照射線量</a:t>
                      </a:r>
                      <a:r>
                        <a:rPr lang="en-US" altLang="ja-JP" sz="2000" dirty="0" smtClean="0">
                          <a:solidFill>
                            <a:schemeClr val="bg1"/>
                          </a:solidFill>
                          <a:latin typeface="+mn-lt"/>
                          <a:sym typeface="Symbol"/>
                        </a:rPr>
                        <a:t>neutrons/cm</a:t>
                      </a:r>
                      <a:r>
                        <a:rPr lang="en-US" altLang="ja-JP" sz="2000" baseline="30000" dirty="0" smtClean="0">
                          <a:solidFill>
                            <a:schemeClr val="bg1"/>
                          </a:solidFill>
                          <a:latin typeface="+mn-lt"/>
                          <a:sym typeface="Symbol"/>
                        </a:rPr>
                        <a:t>2</a:t>
                      </a:r>
                      <a:endParaRPr kumimoji="1" lang="ja-JP" altLang="en-US" sz="2000" dirty="0">
                        <a:solidFill>
                          <a:schemeClr val="bg1"/>
                        </a:solidFill>
                        <a:latin typeface="+mn-lt"/>
                      </a:endParaRPr>
                    </a:p>
                  </a:txBody>
                  <a:tcPr/>
                </a:tc>
              </a:tr>
              <a:tr h="370840">
                <a:tc>
                  <a:txBody>
                    <a:bodyPr/>
                    <a:lstStyle/>
                    <a:p>
                      <a:pPr algn="ctr"/>
                      <a:r>
                        <a:rPr kumimoji="1" lang="en-US" altLang="ja-JP" sz="2000" dirty="0" smtClean="0"/>
                        <a:t>AA4298</a:t>
                      </a:r>
                    </a:p>
                  </a:txBody>
                  <a:tcPr/>
                </a:tc>
                <a:tc>
                  <a:txBody>
                    <a:bodyPr/>
                    <a:lstStyle/>
                    <a:p>
                      <a:pPr algn="ctr"/>
                      <a:r>
                        <a:rPr lang="en-US" altLang="ja-JP" sz="2000" dirty="0" smtClean="0">
                          <a:solidFill>
                            <a:schemeClr val="tx1"/>
                          </a:solidFill>
                          <a:sym typeface="Symbol"/>
                        </a:rPr>
                        <a:t>10</a:t>
                      </a:r>
                      <a:r>
                        <a:rPr lang="en-US" altLang="ja-JP" sz="2000" baseline="30000" dirty="0" smtClean="0">
                          <a:solidFill>
                            <a:schemeClr val="tx1"/>
                          </a:solidFill>
                          <a:sym typeface="Symbol"/>
                        </a:rPr>
                        <a:t>11</a:t>
                      </a:r>
                      <a:endParaRPr kumimoji="1" lang="ja-JP" altLang="en-US" sz="2000" dirty="0"/>
                    </a:p>
                  </a:txBody>
                  <a:tcPr/>
                </a:tc>
              </a:tr>
              <a:tr h="370840">
                <a:tc>
                  <a:txBody>
                    <a:bodyPr/>
                    <a:lstStyle/>
                    <a:p>
                      <a:pPr algn="ctr"/>
                      <a:r>
                        <a:rPr kumimoji="1" lang="en-US" altLang="ja-JP" sz="2000" dirty="0" smtClean="0"/>
                        <a:t>AA4300 </a:t>
                      </a:r>
                      <a:endParaRPr kumimoji="1" lang="ja-JP" altLang="en-US" sz="2000" dirty="0"/>
                    </a:p>
                  </a:txBody>
                  <a:tcPr/>
                </a:tc>
                <a:tc>
                  <a:txBody>
                    <a:bodyPr/>
                    <a:lstStyle/>
                    <a:p>
                      <a:pPr algn="ctr"/>
                      <a:r>
                        <a:rPr lang="en-US" altLang="ja-JP" sz="2000" dirty="0" smtClean="0">
                          <a:solidFill>
                            <a:schemeClr val="tx1"/>
                          </a:solidFill>
                          <a:sym typeface="Symbol"/>
                        </a:rPr>
                        <a:t>10</a:t>
                      </a:r>
                      <a:r>
                        <a:rPr lang="en-US" altLang="ja-JP" sz="2000" baseline="30000" dirty="0" smtClean="0">
                          <a:solidFill>
                            <a:schemeClr val="tx1"/>
                          </a:solidFill>
                          <a:sym typeface="Symbol"/>
                        </a:rPr>
                        <a:t>12</a:t>
                      </a:r>
                      <a:endParaRPr kumimoji="1" lang="ja-JP" altLang="en-US" sz="2000" dirty="0"/>
                    </a:p>
                  </a:txBody>
                  <a:tcPr/>
                </a:tc>
              </a:tr>
            </a:tbl>
          </a:graphicData>
        </a:graphic>
      </p:graphicFrame>
      <p:pic>
        <p:nvPicPr>
          <p:cNvPr id="6" name="Picture 2" descr="C:\Documents and Settings\Administrator\My Documents\from2008\pict\091019_091020\DSC01490.JPG"/>
          <p:cNvPicPr>
            <a:picLocks noChangeAspect="1" noChangeArrowheads="1"/>
          </p:cNvPicPr>
          <p:nvPr/>
        </p:nvPicPr>
        <p:blipFill>
          <a:blip r:embed="rId3" cstate="print"/>
          <a:srcRect/>
          <a:stretch>
            <a:fillRect/>
          </a:stretch>
        </p:blipFill>
        <p:spPr bwMode="auto">
          <a:xfrm>
            <a:off x="5292080" y="1681063"/>
            <a:ext cx="3552394" cy="2664296"/>
          </a:xfrm>
          <a:prstGeom prst="rect">
            <a:avLst/>
          </a:prstGeom>
          <a:noFill/>
        </p:spPr>
      </p:pic>
      <p:sp>
        <p:nvSpPr>
          <p:cNvPr id="7" name="テキスト ボックス 6"/>
          <p:cNvSpPr txBox="1"/>
          <p:nvPr/>
        </p:nvSpPr>
        <p:spPr>
          <a:xfrm>
            <a:off x="6660232" y="4345359"/>
            <a:ext cx="2232248" cy="338554"/>
          </a:xfrm>
          <a:prstGeom prst="rect">
            <a:avLst/>
          </a:prstGeom>
          <a:noFill/>
        </p:spPr>
        <p:txBody>
          <a:bodyPr wrap="square" rtlCol="0">
            <a:spAutoFit/>
          </a:bodyPr>
          <a:lstStyle/>
          <a:p>
            <a:r>
              <a:rPr kumimoji="1" lang="ja-JP" altLang="en-US" sz="1600" dirty="0" smtClean="0">
                <a:latin typeface="ＭＳ Ｐゴシック" pitchFamily="50" charset="-128"/>
                <a:ea typeface="ＭＳ Ｐゴシック" pitchFamily="50" charset="-128"/>
              </a:rPr>
              <a:t>東京大学原子炉「弥生」</a:t>
            </a:r>
            <a:endParaRPr kumimoji="1" lang="ja-JP" altLang="en-US" sz="1600" dirty="0">
              <a:latin typeface="ＭＳ Ｐゴシック" pitchFamily="50" charset="-128"/>
              <a:ea typeface="ＭＳ Ｐゴシック" pitchFamily="50" charset="-128"/>
            </a:endParaRPr>
          </a:p>
        </p:txBody>
      </p:sp>
      <p:sp>
        <p:nvSpPr>
          <p:cNvPr id="12" name="テキスト ボックス 11"/>
          <p:cNvSpPr txBox="1"/>
          <p:nvPr/>
        </p:nvSpPr>
        <p:spPr>
          <a:xfrm>
            <a:off x="5292080" y="4841865"/>
            <a:ext cx="3779912" cy="1323439"/>
          </a:xfrm>
          <a:prstGeom prst="rect">
            <a:avLst/>
          </a:prstGeom>
          <a:noFill/>
        </p:spPr>
        <p:txBody>
          <a:bodyPr wrap="square" rtlCol="0">
            <a:spAutoFit/>
          </a:bodyPr>
          <a:lstStyle/>
          <a:p>
            <a:r>
              <a:rPr kumimoji="1" lang="ja-JP" altLang="en-US" sz="2000" dirty="0" smtClean="0">
                <a:latin typeface="+mn-ea"/>
              </a:rPr>
              <a:t>ウラン燃料空気冷却型高速炉</a:t>
            </a:r>
            <a:endParaRPr kumimoji="1" lang="en-US" altLang="ja-JP" sz="2000" dirty="0" smtClean="0">
              <a:latin typeface="+mn-ea"/>
            </a:endParaRPr>
          </a:p>
          <a:p>
            <a:pPr lvl="1">
              <a:buClr>
                <a:schemeClr val="accent2">
                  <a:lumMod val="75000"/>
                </a:schemeClr>
              </a:buClr>
              <a:buFont typeface="Arial" pitchFamily="34" charset="0"/>
              <a:buChar char="•"/>
            </a:pPr>
            <a:r>
              <a:rPr lang="ja-JP" altLang="en-US" dirty="0" smtClean="0">
                <a:ea typeface="ＭＳ Ｐゴシック" pitchFamily="50" charset="-128"/>
              </a:rPr>
              <a:t> </a:t>
            </a:r>
            <a:r>
              <a:rPr lang="ja-JP" altLang="en-US" dirty="0" smtClean="0">
                <a:latin typeface="+mn-ea"/>
              </a:rPr>
              <a:t>最大出力</a:t>
            </a:r>
            <a:r>
              <a:rPr lang="ja-JP" altLang="en-US" dirty="0" smtClean="0">
                <a:ea typeface="ＭＳ Ｐゴシック" pitchFamily="50" charset="-128"/>
              </a:rPr>
              <a:t>：</a:t>
            </a:r>
            <a:r>
              <a:rPr lang="en-US" altLang="ja-JP" sz="2000" dirty="0" smtClean="0">
                <a:ea typeface="ＭＳ Ｐゴシック" pitchFamily="50" charset="-128"/>
              </a:rPr>
              <a:t>2kW</a:t>
            </a:r>
          </a:p>
          <a:p>
            <a:pPr lvl="1">
              <a:buClr>
                <a:schemeClr val="accent2">
                  <a:lumMod val="75000"/>
                </a:schemeClr>
              </a:buClr>
              <a:buFont typeface="Arial" pitchFamily="34" charset="0"/>
              <a:buChar char="•"/>
            </a:pPr>
            <a:r>
              <a:rPr kumimoji="1" lang="ja-JP" altLang="en-US" dirty="0" smtClean="0">
                <a:ea typeface="ＭＳ Ｐゴシック" pitchFamily="50" charset="-128"/>
              </a:rPr>
              <a:t> </a:t>
            </a:r>
            <a:r>
              <a:rPr kumimoji="1" lang="ja-JP" altLang="en-US" dirty="0" smtClean="0">
                <a:latin typeface="+mn-ea"/>
              </a:rPr>
              <a:t>照射できる中性子</a:t>
            </a:r>
            <a:r>
              <a:rPr lang="ja-JP" altLang="en-US" dirty="0" smtClean="0">
                <a:latin typeface="+mn-ea"/>
              </a:rPr>
              <a:t>の</a:t>
            </a:r>
            <a:r>
              <a:rPr kumimoji="1" lang="ja-JP" altLang="en-US" dirty="0" smtClean="0">
                <a:latin typeface="+mn-ea"/>
              </a:rPr>
              <a:t>平均運動　</a:t>
            </a:r>
            <a:endParaRPr kumimoji="1" lang="en-US" altLang="ja-JP" dirty="0" smtClean="0">
              <a:latin typeface="+mn-ea"/>
            </a:endParaRPr>
          </a:p>
          <a:p>
            <a:pPr lvl="1">
              <a:buClr>
                <a:schemeClr val="accent2">
                  <a:lumMod val="75000"/>
                </a:schemeClr>
              </a:buClr>
            </a:pPr>
            <a:r>
              <a:rPr lang="ja-JP" altLang="en-US" dirty="0" smtClean="0">
                <a:latin typeface="+mn-ea"/>
              </a:rPr>
              <a:t>　</a:t>
            </a:r>
            <a:r>
              <a:rPr kumimoji="1" lang="ja-JP" altLang="en-US" dirty="0" smtClean="0">
                <a:latin typeface="+mn-ea"/>
              </a:rPr>
              <a:t>エネルギー</a:t>
            </a:r>
            <a:r>
              <a:rPr lang="ja-JP" altLang="en-US" dirty="0" smtClean="0">
                <a:latin typeface="+mn-ea"/>
              </a:rPr>
              <a:t>：</a:t>
            </a:r>
            <a:r>
              <a:rPr kumimoji="1" lang="ja-JP" altLang="en-US" dirty="0" smtClean="0">
                <a:latin typeface="+mn-ea"/>
              </a:rPr>
              <a:t>約</a:t>
            </a:r>
            <a:r>
              <a:rPr kumimoji="1" lang="en-US" altLang="ja-JP" sz="2000" dirty="0" smtClean="0">
                <a:ea typeface="ＭＳ Ｐゴシック" pitchFamily="50" charset="-128"/>
              </a:rPr>
              <a:t>1MeV</a:t>
            </a:r>
            <a:endParaRPr kumimoji="1" lang="ja-JP" altLang="en-US" sz="2000" dirty="0">
              <a:ea typeface="ＭＳ Ｐゴシック" pitchFamily="50" charset="-128"/>
            </a:endParaRPr>
          </a:p>
        </p:txBody>
      </p:sp>
      <p:sp>
        <p:nvSpPr>
          <p:cNvPr id="13" name="テキスト ボックス 12"/>
          <p:cNvSpPr txBox="1"/>
          <p:nvPr/>
        </p:nvSpPr>
        <p:spPr>
          <a:xfrm>
            <a:off x="539552" y="1708729"/>
            <a:ext cx="3888432" cy="400110"/>
          </a:xfrm>
          <a:prstGeom prst="rect">
            <a:avLst/>
          </a:prstGeom>
          <a:noFill/>
        </p:spPr>
        <p:txBody>
          <a:bodyPr wrap="square" rtlCol="0">
            <a:spAutoFit/>
          </a:bodyPr>
          <a:lstStyle/>
          <a:p>
            <a:r>
              <a:rPr kumimoji="1" lang="ja-JP" altLang="en-US" sz="2000" dirty="0" smtClean="0"/>
              <a:t>弥生の中性子線量フラックスは</a:t>
            </a:r>
            <a:endParaRPr kumimoji="1" lang="ja-JP" altLang="en-US" sz="2000" dirty="0"/>
          </a:p>
        </p:txBody>
      </p:sp>
      <p:sp>
        <p:nvSpPr>
          <p:cNvPr id="14" name="テキスト ボックス 13"/>
          <p:cNvSpPr txBox="1"/>
          <p:nvPr/>
        </p:nvSpPr>
        <p:spPr>
          <a:xfrm>
            <a:off x="827584" y="2129377"/>
            <a:ext cx="3857652" cy="430887"/>
          </a:xfrm>
          <a:prstGeom prst="rect">
            <a:avLst/>
          </a:prstGeom>
          <a:noFill/>
        </p:spPr>
        <p:txBody>
          <a:bodyPr wrap="square" rtlCol="0">
            <a:spAutoFit/>
          </a:bodyPr>
          <a:lstStyle/>
          <a:p>
            <a:r>
              <a:rPr kumimoji="1" lang="en-US" altLang="ja-JP" sz="2200" dirty="0" smtClean="0"/>
              <a:t>F=1.5×10</a:t>
            </a:r>
            <a:r>
              <a:rPr lang="en-US" altLang="ja-JP" sz="2200" baseline="30000" dirty="0" smtClean="0"/>
              <a:t>8</a:t>
            </a:r>
            <a:r>
              <a:rPr kumimoji="1" lang="ja-JP" altLang="en-US" sz="2200" baseline="30000" dirty="0" smtClean="0"/>
              <a:t>　</a:t>
            </a:r>
            <a:r>
              <a:rPr lang="en-US" altLang="ja-JP" sz="2200" dirty="0" smtClean="0"/>
              <a:t>n</a:t>
            </a:r>
            <a:r>
              <a:rPr kumimoji="1" lang="en-US" altLang="ja-JP" sz="2200" dirty="0" smtClean="0"/>
              <a:t>eutrons/cm</a:t>
            </a:r>
            <a:r>
              <a:rPr kumimoji="1" lang="en-US" altLang="ja-JP" sz="2200" baseline="30000" dirty="0" smtClean="0"/>
              <a:t>2</a:t>
            </a:r>
            <a:r>
              <a:rPr kumimoji="1" lang="en-US" altLang="ja-JP" sz="2200" dirty="0" smtClean="0"/>
              <a:t>Wh</a:t>
            </a:r>
            <a:endParaRPr kumimoji="1" lang="ja-JP" altLang="en-US" sz="2200" dirty="0"/>
          </a:p>
        </p:txBody>
      </p:sp>
      <p:sp>
        <p:nvSpPr>
          <p:cNvPr id="16" name="テキスト ボックス 15"/>
          <p:cNvSpPr txBox="1"/>
          <p:nvPr/>
        </p:nvSpPr>
        <p:spPr>
          <a:xfrm>
            <a:off x="552998" y="2572479"/>
            <a:ext cx="3874985" cy="707886"/>
          </a:xfrm>
          <a:prstGeom prst="rect">
            <a:avLst/>
          </a:prstGeom>
          <a:noFill/>
        </p:spPr>
        <p:txBody>
          <a:bodyPr wrap="square" rtlCol="0">
            <a:spAutoFit/>
          </a:bodyPr>
          <a:lstStyle/>
          <a:p>
            <a:r>
              <a:rPr lang="en-US" altLang="ja-JP" sz="2000" dirty="0" smtClean="0"/>
              <a:t>1W</a:t>
            </a:r>
            <a:r>
              <a:rPr lang="ja-JP" altLang="en-US" sz="2000" dirty="0" smtClean="0"/>
              <a:t>で</a:t>
            </a:r>
            <a:r>
              <a:rPr lang="en-US" altLang="ja-JP" sz="2000" dirty="0" smtClean="0"/>
              <a:t>1</a:t>
            </a:r>
            <a:r>
              <a:rPr lang="ja-JP" altLang="en-US" sz="2000" dirty="0" smtClean="0"/>
              <a:t>時間中性子を照射したときの積分フラックスは</a:t>
            </a:r>
            <a:endParaRPr lang="en-US" altLang="ja-JP" sz="2000" dirty="0" smtClean="0"/>
          </a:p>
        </p:txBody>
      </p:sp>
      <p:sp>
        <p:nvSpPr>
          <p:cNvPr id="17" name="テキスト ボックス 16"/>
          <p:cNvSpPr txBox="1"/>
          <p:nvPr/>
        </p:nvSpPr>
        <p:spPr>
          <a:xfrm>
            <a:off x="827584" y="3341611"/>
            <a:ext cx="3714776" cy="430887"/>
          </a:xfrm>
          <a:prstGeom prst="rect">
            <a:avLst/>
          </a:prstGeom>
          <a:noFill/>
        </p:spPr>
        <p:txBody>
          <a:bodyPr wrap="square" rtlCol="0">
            <a:spAutoFit/>
          </a:bodyPr>
          <a:lstStyle/>
          <a:p>
            <a:r>
              <a:rPr lang="en-US" altLang="ja-JP" sz="2200" dirty="0" smtClean="0"/>
              <a:t>N=1.5×10</a:t>
            </a:r>
            <a:r>
              <a:rPr lang="en-US" altLang="ja-JP" sz="2200" baseline="30000" dirty="0" smtClean="0"/>
              <a:t>8</a:t>
            </a:r>
            <a:r>
              <a:rPr lang="ja-JP" altLang="en-US" sz="2200" baseline="30000" dirty="0" smtClean="0"/>
              <a:t>　</a:t>
            </a:r>
            <a:r>
              <a:rPr kumimoji="1" lang="en-US" altLang="ja-JP" sz="2200" dirty="0" smtClean="0"/>
              <a:t>neutrons/cm</a:t>
            </a:r>
            <a:r>
              <a:rPr kumimoji="1" lang="en-US" altLang="ja-JP" sz="2200" baseline="30000" dirty="0" smtClean="0"/>
              <a:t>2</a:t>
            </a:r>
            <a:endParaRPr kumimoji="1" lang="ja-JP" altLang="en-US" sz="2200" baseline="30000" dirty="0"/>
          </a:p>
        </p:txBody>
      </p:sp>
      <p:sp>
        <p:nvSpPr>
          <p:cNvPr id="15" name="スライド番号プレースホルダ 1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24</a:t>
            </a:fld>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中性子照射前後での</a:t>
            </a:r>
            <a:r>
              <a:rPr kumimoji="1" lang="en-US" altLang="ja-JP" sz="3600" dirty="0" smtClean="0"/>
              <a:t>I-V</a:t>
            </a:r>
            <a:r>
              <a:rPr kumimoji="1" lang="ja-JP" altLang="en-US" sz="3600" dirty="0" smtClean="0"/>
              <a:t>特性の変化</a:t>
            </a:r>
            <a:endParaRPr kumimoji="1" lang="ja-JP" altLang="en-US" sz="3600" dirty="0"/>
          </a:p>
        </p:txBody>
      </p:sp>
      <p:sp>
        <p:nvSpPr>
          <p:cNvPr id="4" name="テキスト ボックス 3"/>
          <p:cNvSpPr txBox="1"/>
          <p:nvPr/>
        </p:nvSpPr>
        <p:spPr>
          <a:xfrm>
            <a:off x="1093183" y="1550099"/>
            <a:ext cx="7380312" cy="707886"/>
          </a:xfrm>
          <a:prstGeom prst="rect">
            <a:avLst/>
          </a:prstGeom>
          <a:solidFill>
            <a:srgbClr val="CCFF99"/>
          </a:solidFill>
          <a:ln w="25400">
            <a:noFill/>
          </a:ln>
        </p:spPr>
        <p:txBody>
          <a:bodyPr wrap="square" rtlCol="0">
            <a:spAutoFit/>
          </a:bodyPr>
          <a:lstStyle/>
          <a:p>
            <a:r>
              <a:rPr lang="ja-JP" altLang="en-US" sz="2000" dirty="0" smtClean="0"/>
              <a:t>ピコアンメーターを使用し、</a:t>
            </a:r>
            <a:r>
              <a:rPr lang="en-US" altLang="ja-JP" sz="2000" dirty="0" smtClean="0"/>
              <a:t>APD</a:t>
            </a:r>
            <a:r>
              <a:rPr lang="ja-JP" altLang="en-US" sz="2000" dirty="0" smtClean="0"/>
              <a:t>の温度を恒温槽で</a:t>
            </a:r>
            <a:r>
              <a:rPr lang="en-US" altLang="ja-JP" sz="2000" dirty="0" smtClean="0"/>
              <a:t>25</a:t>
            </a:r>
            <a:r>
              <a:rPr lang="ja-JP" altLang="en-US" sz="2000" dirty="0" smtClean="0"/>
              <a:t>℃に保って、</a:t>
            </a:r>
            <a:endParaRPr lang="en-US" altLang="ja-JP" sz="2000" dirty="0" smtClean="0"/>
          </a:p>
          <a:p>
            <a:r>
              <a:rPr lang="ja-JP" altLang="en-US" sz="2000" dirty="0" smtClean="0"/>
              <a:t>漏れ電流を測定。</a:t>
            </a:r>
            <a:endParaRPr kumimoji="1" lang="ja-JP" altLang="en-US" sz="2000" dirty="0"/>
          </a:p>
        </p:txBody>
      </p:sp>
      <p:sp>
        <p:nvSpPr>
          <p:cNvPr id="5" name="テキスト ボックス 4"/>
          <p:cNvSpPr txBox="1"/>
          <p:nvPr/>
        </p:nvSpPr>
        <p:spPr>
          <a:xfrm>
            <a:off x="0" y="1593382"/>
            <a:ext cx="1357322" cy="369332"/>
          </a:xfrm>
          <a:prstGeom prst="rect">
            <a:avLst/>
          </a:prstGeom>
          <a:noFill/>
        </p:spPr>
        <p:txBody>
          <a:bodyPr wrap="square" rtlCol="0">
            <a:spAutoFit/>
          </a:bodyPr>
          <a:lstStyle/>
          <a:p>
            <a:r>
              <a:rPr kumimoji="1" lang="ja-JP" altLang="en-US" dirty="0" smtClean="0">
                <a:solidFill>
                  <a:schemeClr val="accent4">
                    <a:lumMod val="50000"/>
                  </a:schemeClr>
                </a:solidFill>
              </a:rPr>
              <a:t>測定方法</a:t>
            </a:r>
            <a:endParaRPr kumimoji="1" lang="ja-JP" altLang="en-US" dirty="0">
              <a:solidFill>
                <a:schemeClr val="accent4">
                  <a:lumMod val="50000"/>
                </a:schemeClr>
              </a:solidFill>
            </a:endParaRPr>
          </a:p>
        </p:txBody>
      </p:sp>
      <p:sp>
        <p:nvSpPr>
          <p:cNvPr id="6" name="コンテンツ プレースホルダ 5"/>
          <p:cNvSpPr>
            <a:spLocks noGrp="1"/>
          </p:cNvSpPr>
          <p:nvPr>
            <p:ph sz="quarter" idx="1"/>
          </p:nvPr>
        </p:nvSpPr>
        <p:spPr>
          <a:xfrm>
            <a:off x="739080" y="5229200"/>
            <a:ext cx="8153400" cy="1539552"/>
          </a:xfrm>
        </p:spPr>
        <p:txBody>
          <a:bodyPr>
            <a:normAutofit lnSpcReduction="10000"/>
          </a:bodyPr>
          <a:lstStyle/>
          <a:p>
            <a:pPr>
              <a:buNone/>
            </a:pPr>
            <a:r>
              <a:rPr kumimoji="1" lang="ja-JP" altLang="en-US" sz="1800" dirty="0" smtClean="0"/>
              <a:t>照射後の漏れ電流は、</a:t>
            </a:r>
            <a:endParaRPr lang="en-US" altLang="ja-JP" sz="1800" dirty="0" smtClean="0"/>
          </a:p>
          <a:p>
            <a:pPr>
              <a:buNone/>
            </a:pPr>
            <a:r>
              <a:rPr lang="ja-JP" altLang="en-US" sz="1800" dirty="0" smtClean="0">
                <a:sym typeface="Symbol"/>
              </a:rPr>
              <a:t>　　</a:t>
            </a:r>
            <a:r>
              <a:rPr lang="ja-JP" altLang="en-US" sz="2100" dirty="0" smtClean="0">
                <a:sym typeface="Symbol"/>
              </a:rPr>
              <a:t> </a:t>
            </a:r>
            <a:r>
              <a:rPr lang="en-US" altLang="ja-JP" sz="2100" dirty="0" smtClean="0">
                <a:sym typeface="Symbol"/>
              </a:rPr>
              <a:t>10</a:t>
            </a:r>
            <a:r>
              <a:rPr lang="en-US" altLang="ja-JP" sz="2100" baseline="30000" dirty="0" smtClean="0">
                <a:sym typeface="Symbol"/>
              </a:rPr>
              <a:t>11</a:t>
            </a:r>
            <a:r>
              <a:rPr lang="en-US" altLang="ja-JP" sz="2100" dirty="0" smtClean="0">
                <a:sym typeface="Symbol"/>
              </a:rPr>
              <a:t>neutrons/cm</a:t>
            </a:r>
            <a:r>
              <a:rPr lang="en-US" altLang="ja-JP" sz="2100" baseline="30000" dirty="0" smtClean="0">
                <a:sym typeface="Symbol"/>
              </a:rPr>
              <a:t>2</a:t>
            </a:r>
            <a:r>
              <a:rPr lang="ja-JP" altLang="en-US" sz="1900" dirty="0" smtClean="0">
                <a:sym typeface="Symbol"/>
              </a:rPr>
              <a:t>照射した場合</a:t>
            </a:r>
            <a:r>
              <a:rPr lang="ja-JP" altLang="en-US" sz="2000" dirty="0" smtClean="0">
                <a:sym typeface="Symbol"/>
              </a:rPr>
              <a:t>、照射前の約</a:t>
            </a:r>
            <a:r>
              <a:rPr lang="en-US" altLang="ja-JP" sz="2000" dirty="0" smtClean="0">
                <a:sym typeface="Symbol"/>
              </a:rPr>
              <a:t>10</a:t>
            </a:r>
            <a:r>
              <a:rPr lang="ja-JP" altLang="en-US" sz="2000" dirty="0" smtClean="0">
                <a:sym typeface="Symbol"/>
              </a:rPr>
              <a:t>倍</a:t>
            </a:r>
            <a:endParaRPr lang="en-US" altLang="ja-JP" sz="2000" dirty="0" smtClean="0">
              <a:sym typeface="Symbol"/>
            </a:endParaRPr>
          </a:p>
          <a:p>
            <a:pPr lvl="1">
              <a:buNone/>
            </a:pPr>
            <a:r>
              <a:rPr lang="en-US" altLang="ja-JP" sz="2100" dirty="0" smtClean="0">
                <a:sym typeface="Symbol"/>
              </a:rPr>
              <a:t>10</a:t>
            </a:r>
            <a:r>
              <a:rPr lang="en-US" altLang="ja-JP" sz="2100" baseline="30000" dirty="0" smtClean="0">
                <a:sym typeface="Symbol"/>
              </a:rPr>
              <a:t>12</a:t>
            </a:r>
            <a:r>
              <a:rPr lang="en-US" altLang="ja-JP" sz="2100" dirty="0" smtClean="0">
                <a:sym typeface="Symbol"/>
              </a:rPr>
              <a:t>neutrons/cm</a:t>
            </a:r>
            <a:r>
              <a:rPr lang="en-US" altLang="ja-JP" sz="2100" baseline="30000" dirty="0" smtClean="0">
                <a:sym typeface="Symbol"/>
              </a:rPr>
              <a:t>2</a:t>
            </a:r>
            <a:r>
              <a:rPr lang="ja-JP" altLang="en-US" sz="1900" dirty="0" smtClean="0">
                <a:sym typeface="Symbol"/>
              </a:rPr>
              <a:t>照射した場合</a:t>
            </a:r>
            <a:r>
              <a:rPr lang="ja-JP" altLang="en-US" sz="2000" dirty="0" smtClean="0">
                <a:sym typeface="Symbol"/>
              </a:rPr>
              <a:t>、照射前の約</a:t>
            </a:r>
            <a:r>
              <a:rPr lang="en-US" altLang="ja-JP" sz="2000" dirty="0" smtClean="0">
                <a:sym typeface="Symbol"/>
              </a:rPr>
              <a:t>100</a:t>
            </a:r>
            <a:r>
              <a:rPr lang="ja-JP" altLang="en-US" sz="2000" dirty="0" smtClean="0">
                <a:sym typeface="Symbol"/>
              </a:rPr>
              <a:t>倍</a:t>
            </a:r>
            <a:r>
              <a:rPr lang="ja-JP" altLang="en-US" sz="2100" dirty="0" smtClean="0">
                <a:sym typeface="Symbol"/>
              </a:rPr>
              <a:t>に</a:t>
            </a:r>
            <a:r>
              <a:rPr lang="ja-JP" altLang="en-US" sz="1800" dirty="0" smtClean="0">
                <a:sym typeface="Symbol"/>
              </a:rPr>
              <a:t>増加した。</a:t>
            </a:r>
            <a:endParaRPr kumimoji="1" lang="en-US" altLang="ja-JP" sz="1800" dirty="0" smtClean="0"/>
          </a:p>
          <a:p>
            <a:pPr>
              <a:buNone/>
            </a:pPr>
            <a:r>
              <a:rPr kumimoji="1" lang="ja-JP" altLang="en-US" sz="2000" b="1" dirty="0" smtClean="0">
                <a:solidFill>
                  <a:srgbClr val="FF0000"/>
                </a:solidFill>
              </a:rPr>
              <a:t>→ </a:t>
            </a:r>
            <a:r>
              <a:rPr kumimoji="1" lang="ja-JP" altLang="en-US" sz="2000" dirty="0" smtClean="0">
                <a:solidFill>
                  <a:srgbClr val="FF0000"/>
                </a:solidFill>
              </a:rPr>
              <a:t>照射量に比例して漏れ電流が増加することがわかる。</a:t>
            </a:r>
            <a:endParaRPr kumimoji="1" lang="ja-JP" altLang="en-US" sz="2000" dirty="0">
              <a:solidFill>
                <a:srgbClr val="FF0000"/>
              </a:solidFill>
            </a:endParaRPr>
          </a:p>
        </p:txBody>
      </p:sp>
      <p:graphicFrame>
        <p:nvGraphicFramePr>
          <p:cNvPr id="7" name="グラフ 6"/>
          <p:cNvGraphicFramePr/>
          <p:nvPr/>
        </p:nvGraphicFramePr>
        <p:xfrm>
          <a:off x="0" y="2420888"/>
          <a:ext cx="457200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nvGraphicFramePr>
        <p:xfrm>
          <a:off x="4572000" y="2420888"/>
          <a:ext cx="4572000"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9" name="スライド番号プレースホルダ 8"/>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25</a:t>
            </a:fld>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dirty="0" smtClean="0"/>
              <a:t>中性子照射による雑音レベルへの影響</a:t>
            </a:r>
            <a:endParaRPr kumimoji="1" lang="ja-JP" altLang="en-US" sz="4000" dirty="0"/>
          </a:p>
        </p:txBody>
      </p:sp>
      <p:pic>
        <p:nvPicPr>
          <p:cNvPr id="9" name="コンテンツ プレースホルダ 8" descr="testpulsec1714p1.eps"/>
          <p:cNvPicPr>
            <a:picLocks noGrp="1" noChangeAspect="1"/>
          </p:cNvPicPr>
          <p:nvPr>
            <p:ph sz="quarter" idx="1"/>
          </p:nvPr>
        </p:nvPicPr>
        <p:blipFill>
          <a:blip r:embed="rId2" cstate="print"/>
          <a:stretch>
            <a:fillRect/>
          </a:stretch>
        </p:blipFill>
        <p:spPr>
          <a:xfrm>
            <a:off x="58946" y="2204865"/>
            <a:ext cx="2928878" cy="2998208"/>
          </a:xfrm>
        </p:spPr>
      </p:pic>
      <p:pic>
        <p:nvPicPr>
          <p:cNvPr id="10" name="コンテンツ プレースホルダ 9" descr="testpulsec4298p1.eps"/>
          <p:cNvPicPr>
            <a:picLocks noGrp="1" noChangeAspect="1"/>
          </p:cNvPicPr>
          <p:nvPr>
            <p:ph sz="quarter" idx="2"/>
          </p:nvPr>
        </p:nvPicPr>
        <p:blipFill>
          <a:blip r:embed="rId3" cstate="print"/>
          <a:stretch>
            <a:fillRect/>
          </a:stretch>
        </p:blipFill>
        <p:spPr>
          <a:xfrm>
            <a:off x="3027305" y="2204865"/>
            <a:ext cx="3029567" cy="2998208"/>
          </a:xfrm>
        </p:spPr>
      </p:pic>
      <p:pic>
        <p:nvPicPr>
          <p:cNvPr id="53253" name="Picture 5" descr="C:\Users\natsukom\Documents\shuron\maeda\fig.eps\chap5\testpulsec4300p1.eps"/>
          <p:cNvPicPr>
            <a:picLocks noChangeAspect="1" noChangeArrowheads="1"/>
          </p:cNvPicPr>
          <p:nvPr/>
        </p:nvPicPr>
        <p:blipFill>
          <a:blip r:embed="rId4" cstate="print"/>
          <a:srcRect/>
          <a:stretch>
            <a:fillRect/>
          </a:stretch>
        </p:blipFill>
        <p:spPr bwMode="auto">
          <a:xfrm>
            <a:off x="6084168" y="2204864"/>
            <a:ext cx="3059832" cy="2998209"/>
          </a:xfrm>
          <a:prstGeom prst="rect">
            <a:avLst/>
          </a:prstGeom>
          <a:noFill/>
        </p:spPr>
      </p:pic>
      <p:sp>
        <p:nvSpPr>
          <p:cNvPr id="12" name="テキスト ボックス 11"/>
          <p:cNvSpPr txBox="1"/>
          <p:nvPr/>
        </p:nvSpPr>
        <p:spPr>
          <a:xfrm>
            <a:off x="67162" y="2217926"/>
            <a:ext cx="954107" cy="400110"/>
          </a:xfrm>
          <a:prstGeom prst="rect">
            <a:avLst/>
          </a:prstGeom>
          <a:solidFill>
            <a:schemeClr val="accent2">
              <a:lumMod val="20000"/>
              <a:lumOff val="80000"/>
            </a:schemeClr>
          </a:solidFill>
        </p:spPr>
        <p:txBody>
          <a:bodyPr wrap="none" rtlCol="0">
            <a:spAutoFit/>
          </a:bodyPr>
          <a:lstStyle/>
          <a:p>
            <a:r>
              <a:rPr lang="ja-JP" altLang="en-US" sz="2000" dirty="0" smtClean="0"/>
              <a:t>照射前</a:t>
            </a:r>
            <a:endParaRPr kumimoji="1" lang="ja-JP" altLang="en-US" sz="2000" dirty="0"/>
          </a:p>
        </p:txBody>
      </p:sp>
      <p:sp>
        <p:nvSpPr>
          <p:cNvPr id="13" name="テキスト ボックス 12"/>
          <p:cNvSpPr txBox="1"/>
          <p:nvPr/>
        </p:nvSpPr>
        <p:spPr>
          <a:xfrm>
            <a:off x="3046564" y="2218249"/>
            <a:ext cx="2056973" cy="400110"/>
          </a:xfrm>
          <a:prstGeom prst="rect">
            <a:avLst/>
          </a:prstGeom>
          <a:solidFill>
            <a:schemeClr val="accent2">
              <a:lumMod val="40000"/>
              <a:lumOff val="60000"/>
            </a:schemeClr>
          </a:solidFill>
        </p:spPr>
        <p:txBody>
          <a:bodyPr wrap="none" rtlCol="0">
            <a:spAutoFit/>
          </a:bodyPr>
          <a:lstStyle/>
          <a:p>
            <a:r>
              <a:rPr lang="en-US" altLang="ja-JP" sz="2000" b="1" dirty="0" smtClean="0">
                <a:sym typeface="Symbol"/>
              </a:rPr>
              <a:t>10</a:t>
            </a:r>
            <a:r>
              <a:rPr lang="en-US" altLang="ja-JP" sz="2000" b="1" baseline="30000" dirty="0" smtClean="0">
                <a:sym typeface="Symbol"/>
              </a:rPr>
              <a:t>11</a:t>
            </a:r>
            <a:r>
              <a:rPr lang="en-US" altLang="ja-JP" sz="2000" b="1" dirty="0" smtClean="0">
                <a:sym typeface="Symbol"/>
              </a:rPr>
              <a:t>neutrons/cm</a:t>
            </a:r>
            <a:r>
              <a:rPr lang="en-US" altLang="ja-JP" sz="2000" b="1" baseline="30000" dirty="0" smtClean="0">
                <a:sym typeface="Symbol"/>
              </a:rPr>
              <a:t>2</a:t>
            </a:r>
            <a:endParaRPr kumimoji="1" lang="ja-JP" altLang="en-US" sz="2000" b="1" dirty="0"/>
          </a:p>
        </p:txBody>
      </p:sp>
      <p:sp>
        <p:nvSpPr>
          <p:cNvPr id="14" name="テキスト ボックス 13"/>
          <p:cNvSpPr txBox="1"/>
          <p:nvPr/>
        </p:nvSpPr>
        <p:spPr>
          <a:xfrm>
            <a:off x="6097231" y="2217926"/>
            <a:ext cx="2056973" cy="400110"/>
          </a:xfrm>
          <a:prstGeom prst="rect">
            <a:avLst/>
          </a:prstGeom>
          <a:solidFill>
            <a:schemeClr val="accent2">
              <a:lumMod val="60000"/>
              <a:lumOff val="40000"/>
            </a:schemeClr>
          </a:solidFill>
        </p:spPr>
        <p:txBody>
          <a:bodyPr wrap="none" rtlCol="0">
            <a:spAutoFit/>
          </a:bodyPr>
          <a:lstStyle/>
          <a:p>
            <a:r>
              <a:rPr lang="en-US" altLang="ja-JP" sz="2000" b="1" dirty="0" smtClean="0">
                <a:sym typeface="Symbol"/>
              </a:rPr>
              <a:t>10</a:t>
            </a:r>
            <a:r>
              <a:rPr lang="en-US" altLang="ja-JP" sz="2000" b="1" baseline="30000" dirty="0" smtClean="0">
                <a:sym typeface="Symbol"/>
              </a:rPr>
              <a:t>12</a:t>
            </a:r>
            <a:r>
              <a:rPr lang="en-US" altLang="ja-JP" sz="2000" b="1" dirty="0" smtClean="0">
                <a:sym typeface="Symbol"/>
              </a:rPr>
              <a:t>neutrons/cm</a:t>
            </a:r>
            <a:r>
              <a:rPr lang="en-US" altLang="ja-JP" sz="2000" b="1" baseline="30000" dirty="0" smtClean="0">
                <a:sym typeface="Symbol"/>
              </a:rPr>
              <a:t>2</a:t>
            </a:r>
            <a:endParaRPr kumimoji="1" lang="ja-JP" altLang="en-US" sz="2000" b="1" dirty="0"/>
          </a:p>
        </p:txBody>
      </p:sp>
      <p:sp>
        <p:nvSpPr>
          <p:cNvPr id="15" name="テキスト ボックス 14"/>
          <p:cNvSpPr txBox="1"/>
          <p:nvPr/>
        </p:nvSpPr>
        <p:spPr>
          <a:xfrm>
            <a:off x="395536" y="3514655"/>
            <a:ext cx="1152128"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8.7</a:t>
            </a:r>
          </a:p>
          <a:p>
            <a:r>
              <a:rPr kumimoji="1" lang="en-US" altLang="ja-JP" dirty="0" err="1" smtClean="0"/>
              <a:t>FADCconts</a:t>
            </a:r>
            <a:endParaRPr kumimoji="1" lang="ja-JP" altLang="en-US" dirty="0"/>
          </a:p>
        </p:txBody>
      </p:sp>
      <p:sp>
        <p:nvSpPr>
          <p:cNvPr id="16" name="テキスト ボックス 15"/>
          <p:cNvSpPr txBox="1"/>
          <p:nvPr/>
        </p:nvSpPr>
        <p:spPr>
          <a:xfrm>
            <a:off x="3393161" y="3514655"/>
            <a:ext cx="1296144"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19.4</a:t>
            </a:r>
          </a:p>
          <a:p>
            <a:r>
              <a:rPr kumimoji="1" lang="en-US" altLang="ja-JP" dirty="0" smtClean="0"/>
              <a:t>FADCcounts</a:t>
            </a:r>
            <a:endParaRPr kumimoji="1" lang="ja-JP" altLang="en-US" dirty="0"/>
          </a:p>
        </p:txBody>
      </p:sp>
      <p:sp>
        <p:nvSpPr>
          <p:cNvPr id="17" name="テキスト ボックス 16"/>
          <p:cNvSpPr txBox="1"/>
          <p:nvPr/>
        </p:nvSpPr>
        <p:spPr>
          <a:xfrm>
            <a:off x="6444208" y="3514655"/>
            <a:ext cx="1236222"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24.5</a:t>
            </a:r>
          </a:p>
          <a:p>
            <a:r>
              <a:rPr kumimoji="1" lang="en-US" altLang="ja-JP" dirty="0" smtClean="0"/>
              <a:t>FADCcounts</a:t>
            </a:r>
            <a:endParaRPr kumimoji="1" lang="ja-JP" altLang="en-US" dirty="0"/>
          </a:p>
        </p:txBody>
      </p:sp>
      <p:sp>
        <p:nvSpPr>
          <p:cNvPr id="22" name="テキスト ボックス 21"/>
          <p:cNvSpPr txBox="1"/>
          <p:nvPr/>
        </p:nvSpPr>
        <p:spPr>
          <a:xfrm>
            <a:off x="948263" y="5332272"/>
            <a:ext cx="7656185" cy="1384995"/>
          </a:xfrm>
          <a:prstGeom prst="rect">
            <a:avLst/>
          </a:prstGeom>
          <a:noFill/>
        </p:spPr>
        <p:txBody>
          <a:bodyPr wrap="square" rtlCol="0">
            <a:spAutoFit/>
          </a:bodyPr>
          <a:lstStyle/>
          <a:p>
            <a:r>
              <a:rPr kumimoji="1" lang="ja-JP" altLang="en-US" sz="2000" dirty="0" smtClean="0"/>
              <a:t>照射後の雑音レベルは、</a:t>
            </a:r>
            <a:endParaRPr kumimoji="1" lang="en-US" altLang="ja-JP" sz="2000" dirty="0" smtClean="0"/>
          </a:p>
          <a:p>
            <a:pPr lvl="1"/>
            <a:r>
              <a:rPr lang="en-US" altLang="ja-JP" sz="2200" dirty="0" smtClean="0">
                <a:sym typeface="Symbol"/>
              </a:rPr>
              <a:t>10</a:t>
            </a:r>
            <a:r>
              <a:rPr lang="en-US" altLang="ja-JP" sz="2200" baseline="30000" dirty="0" smtClean="0">
                <a:sym typeface="Symbol"/>
              </a:rPr>
              <a:t>11</a:t>
            </a:r>
            <a:r>
              <a:rPr lang="en-US" altLang="ja-JP" sz="2200" dirty="0" smtClean="0">
                <a:sym typeface="Symbol"/>
              </a:rPr>
              <a:t>neutrons/cm</a:t>
            </a:r>
            <a:r>
              <a:rPr lang="en-US" altLang="ja-JP" sz="2200" baseline="30000" dirty="0" smtClean="0">
                <a:sym typeface="Symbol"/>
              </a:rPr>
              <a:t>2</a:t>
            </a:r>
            <a:r>
              <a:rPr lang="ja-JP" altLang="en-US" sz="2000" dirty="0" smtClean="0">
                <a:sym typeface="Symbol"/>
              </a:rPr>
              <a:t>照射した場合</a:t>
            </a:r>
            <a:r>
              <a:rPr lang="ja-JP" altLang="en-US" sz="2200" dirty="0" smtClean="0">
                <a:sym typeface="Symbol"/>
              </a:rPr>
              <a:t>、照射前の約</a:t>
            </a:r>
            <a:r>
              <a:rPr lang="en-US" altLang="ja-JP" sz="2200" dirty="0" smtClean="0">
                <a:sym typeface="Symbol"/>
              </a:rPr>
              <a:t>2</a:t>
            </a:r>
            <a:r>
              <a:rPr lang="ja-JP" altLang="en-US" sz="2200" dirty="0" smtClean="0">
                <a:sym typeface="Symbol"/>
              </a:rPr>
              <a:t>倍</a:t>
            </a:r>
            <a:endParaRPr lang="en-US" altLang="ja-JP" sz="2200" dirty="0" smtClean="0">
              <a:sym typeface="Symbol"/>
            </a:endParaRPr>
          </a:p>
          <a:p>
            <a:pPr lvl="1">
              <a:buNone/>
            </a:pPr>
            <a:r>
              <a:rPr lang="en-US" altLang="ja-JP" sz="2200" dirty="0" smtClean="0">
                <a:sym typeface="Symbol"/>
              </a:rPr>
              <a:t>10</a:t>
            </a:r>
            <a:r>
              <a:rPr lang="en-US" altLang="ja-JP" sz="2200" baseline="30000" dirty="0" smtClean="0">
                <a:sym typeface="Symbol"/>
              </a:rPr>
              <a:t>12</a:t>
            </a:r>
            <a:r>
              <a:rPr lang="en-US" altLang="ja-JP" sz="2200" dirty="0" smtClean="0">
                <a:sym typeface="Symbol"/>
              </a:rPr>
              <a:t>neutrons/cm</a:t>
            </a:r>
            <a:r>
              <a:rPr lang="en-US" altLang="ja-JP" sz="2200" baseline="30000" dirty="0" smtClean="0">
                <a:sym typeface="Symbol"/>
              </a:rPr>
              <a:t>2</a:t>
            </a:r>
            <a:r>
              <a:rPr lang="ja-JP" altLang="en-US" sz="2000" dirty="0" smtClean="0">
                <a:sym typeface="Symbol"/>
              </a:rPr>
              <a:t>照射した場合</a:t>
            </a:r>
            <a:r>
              <a:rPr lang="ja-JP" altLang="en-US" sz="2200" dirty="0" smtClean="0">
                <a:sym typeface="Symbol"/>
              </a:rPr>
              <a:t>、照射前の約</a:t>
            </a:r>
            <a:r>
              <a:rPr lang="en-US" altLang="ja-JP" sz="2200" dirty="0" smtClean="0">
                <a:sym typeface="Symbol"/>
              </a:rPr>
              <a:t>3</a:t>
            </a:r>
            <a:r>
              <a:rPr lang="ja-JP" altLang="en-US" sz="2200" dirty="0" smtClean="0">
                <a:sym typeface="Symbol"/>
              </a:rPr>
              <a:t>倍  </a:t>
            </a:r>
            <a:endParaRPr lang="en-US" altLang="ja-JP" sz="2200" dirty="0" smtClean="0">
              <a:sym typeface="Symbol"/>
            </a:endParaRPr>
          </a:p>
          <a:p>
            <a:r>
              <a:rPr kumimoji="1" lang="ja-JP" altLang="en-US" sz="2000" dirty="0" smtClean="0"/>
              <a:t>大きくなることがわかる。</a:t>
            </a:r>
            <a:endParaRPr kumimoji="1" lang="ja-JP" altLang="en-US" sz="2000" dirty="0">
              <a:solidFill>
                <a:schemeClr val="accent3">
                  <a:lumMod val="75000"/>
                </a:schemeClr>
              </a:solidFill>
            </a:endParaRPr>
          </a:p>
        </p:txBody>
      </p:sp>
      <p:sp>
        <p:nvSpPr>
          <p:cNvPr id="23" name="スライド番号プレースホルダ 22"/>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26</a:t>
            </a:fld>
            <a:endParaRPr kumimoji="1" lang="ja-JP" altLang="en-US" dirty="0"/>
          </a:p>
        </p:txBody>
      </p:sp>
      <p:sp>
        <p:nvSpPr>
          <p:cNvPr id="24" name="テキスト ボックス 23"/>
          <p:cNvSpPr txBox="1"/>
          <p:nvPr/>
        </p:nvSpPr>
        <p:spPr>
          <a:xfrm>
            <a:off x="611560" y="1628800"/>
            <a:ext cx="8135560" cy="369332"/>
          </a:xfrm>
          <a:prstGeom prst="rect">
            <a:avLst/>
          </a:prstGeom>
          <a:solidFill>
            <a:srgbClr val="CCFF99"/>
          </a:solidFill>
        </p:spPr>
        <p:txBody>
          <a:bodyPr wrap="none" rtlCol="0">
            <a:spAutoFit/>
          </a:bodyPr>
          <a:lstStyle/>
          <a:p>
            <a:r>
              <a:rPr kumimoji="1" lang="ja-JP" altLang="en-US" dirty="0" smtClean="0"/>
              <a:t>照射前後での漏れ電流の増加が、雑音レベルにどのくらい影響しているか調べる。</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中性子照射前後での</a:t>
            </a:r>
            <a:r>
              <a:rPr lang="en-US" altLang="ja-JP" sz="3600" dirty="0" err="1" smtClean="0"/>
              <a:t>QE</a:t>
            </a:r>
            <a:r>
              <a:rPr kumimoji="1" lang="en-US" altLang="ja-JP" sz="3600" dirty="0" err="1" smtClean="0"/>
              <a:t>×</a:t>
            </a:r>
            <a:r>
              <a:rPr lang="en-US" altLang="ja-JP" sz="3600" dirty="0" err="1" smtClean="0"/>
              <a:t>Gain</a:t>
            </a:r>
            <a:r>
              <a:rPr lang="ja-JP" altLang="en-US" sz="3600" dirty="0" smtClean="0"/>
              <a:t>の変化</a:t>
            </a:r>
            <a:endParaRPr kumimoji="1" lang="ja-JP" altLang="en-US" sz="3600" dirty="0"/>
          </a:p>
        </p:txBody>
      </p:sp>
      <p:pic>
        <p:nvPicPr>
          <p:cNvPr id="4098" name="Picture 2"/>
          <p:cNvPicPr>
            <a:picLocks noChangeAspect="1" noChangeArrowheads="1"/>
          </p:cNvPicPr>
          <p:nvPr/>
        </p:nvPicPr>
        <p:blipFill>
          <a:blip r:embed="rId3" cstate="print"/>
          <a:srcRect/>
          <a:stretch>
            <a:fillRect/>
          </a:stretch>
        </p:blipFill>
        <p:spPr bwMode="auto">
          <a:xfrm>
            <a:off x="1331640" y="2680017"/>
            <a:ext cx="6984776" cy="804590"/>
          </a:xfrm>
          <a:prstGeom prst="rect">
            <a:avLst/>
          </a:prstGeom>
          <a:noFill/>
          <a:ln w="15875">
            <a:solidFill>
              <a:schemeClr val="accent1"/>
            </a:solidFill>
            <a:miter lim="800000"/>
            <a:headEnd/>
            <a:tailEnd/>
          </a:ln>
        </p:spPr>
      </p:pic>
      <p:sp>
        <p:nvSpPr>
          <p:cNvPr id="9" name="テキスト ボックス 8"/>
          <p:cNvSpPr txBox="1"/>
          <p:nvPr/>
        </p:nvSpPr>
        <p:spPr>
          <a:xfrm>
            <a:off x="4873680" y="3516397"/>
            <a:ext cx="4248472" cy="646331"/>
          </a:xfrm>
          <a:prstGeom prst="rect">
            <a:avLst/>
          </a:prstGeom>
          <a:noFill/>
        </p:spPr>
        <p:txBody>
          <a:bodyPr wrap="square" rtlCol="0">
            <a:spAutoFit/>
          </a:bodyPr>
          <a:lstStyle/>
          <a:p>
            <a:pPr>
              <a:buClr>
                <a:schemeClr val="accent1"/>
              </a:buClr>
              <a:buFont typeface="Arial" pitchFamily="34" charset="0"/>
              <a:buChar char="•"/>
            </a:pPr>
            <a:r>
              <a:rPr kumimoji="1" lang="en-US" altLang="ja-JP" dirty="0" smtClean="0"/>
              <a:t>I’s</a:t>
            </a:r>
            <a:r>
              <a:rPr lang="ja-JP" altLang="en-US" dirty="0" smtClean="0"/>
              <a:t>：</a:t>
            </a:r>
            <a:r>
              <a:rPr kumimoji="1" lang="en-US" altLang="ja-JP" dirty="0" smtClean="0">
                <a:latin typeface="ＭＳ Ｐゴシック" pitchFamily="50" charset="-128"/>
                <a:ea typeface="ＭＳ Ｐゴシック" pitchFamily="50" charset="-128"/>
              </a:rPr>
              <a:t>LED</a:t>
            </a:r>
            <a:r>
              <a:rPr kumimoji="1" lang="ja-JP" altLang="en-US" dirty="0" smtClean="0">
                <a:latin typeface="ＭＳ Ｐゴシック" pitchFamily="50" charset="-128"/>
                <a:ea typeface="ＭＳ Ｐゴシック" pitchFamily="50" charset="-128"/>
              </a:rPr>
              <a:t>の光を受けて</a:t>
            </a:r>
            <a:r>
              <a:rPr kumimoji="1" lang="en-US" altLang="ja-JP" dirty="0" smtClean="0">
                <a:latin typeface="ＭＳ Ｐゴシック" pitchFamily="50" charset="-128"/>
                <a:ea typeface="ＭＳ Ｐゴシック" pitchFamily="50" charset="-128"/>
              </a:rPr>
              <a:t>APD</a:t>
            </a:r>
            <a:r>
              <a:rPr kumimoji="1" lang="ja-JP" altLang="en-US" dirty="0" smtClean="0">
                <a:latin typeface="ＭＳ Ｐゴシック" pitchFamily="50" charset="-128"/>
                <a:ea typeface="ＭＳ Ｐゴシック" pitchFamily="50" charset="-128"/>
              </a:rPr>
              <a:t>から生じた電流</a:t>
            </a:r>
            <a:r>
              <a:rPr lang="en-US" altLang="ja-JP" dirty="0" smtClean="0">
                <a:latin typeface="ＭＳ Ｐゴシック" pitchFamily="50" charset="-128"/>
                <a:ea typeface="ＭＳ Ｐゴシック" pitchFamily="50" charset="-128"/>
              </a:rPr>
              <a:t>  </a:t>
            </a:r>
          </a:p>
          <a:p>
            <a:pPr>
              <a:buClr>
                <a:schemeClr val="accent1"/>
              </a:buClr>
              <a:buFont typeface="Arial" pitchFamily="34" charset="0"/>
              <a:buChar char="•"/>
            </a:pPr>
            <a:r>
              <a:rPr kumimoji="1" lang="en-US" altLang="ja-JP" dirty="0" smtClean="0"/>
              <a:t>Is</a:t>
            </a:r>
            <a:r>
              <a:rPr kumimoji="1" lang="ja-JP" altLang="en-US" dirty="0" smtClean="0"/>
              <a:t>：</a:t>
            </a:r>
            <a:r>
              <a:rPr kumimoji="1" lang="ja-JP" altLang="en-US" dirty="0" smtClean="0">
                <a:latin typeface="ＭＳ Ｐゴシック" pitchFamily="50" charset="-128"/>
                <a:ea typeface="ＭＳ Ｐゴシック" pitchFamily="50" charset="-128"/>
              </a:rPr>
              <a:t>　　  　 </a:t>
            </a:r>
            <a:r>
              <a:rPr kumimoji="1" lang="en-US" altLang="ja-JP" dirty="0" smtClean="0">
                <a:latin typeface="ＭＳ Ｐゴシック" pitchFamily="50" charset="-128"/>
                <a:ea typeface="ＭＳ Ｐゴシック" pitchFamily="50" charset="-128"/>
              </a:rPr>
              <a:t>〃</a:t>
            </a:r>
            <a:r>
              <a:rPr kumimoji="1" lang="ja-JP" altLang="en-US" dirty="0" smtClean="0">
                <a:latin typeface="ＭＳ Ｐゴシック" pitchFamily="50" charset="-128"/>
                <a:ea typeface="ＭＳ Ｐゴシック" pitchFamily="50" charset="-128"/>
              </a:rPr>
              <a:t>　　 　 </a:t>
            </a:r>
            <a:r>
              <a:rPr kumimoji="1" lang="en-US" altLang="ja-JP" dirty="0" smtClean="0">
                <a:latin typeface="ＭＳ Ｐゴシック" pitchFamily="50" charset="-128"/>
                <a:ea typeface="ＭＳ Ｐゴシック" pitchFamily="50" charset="-128"/>
              </a:rPr>
              <a:t>PIN-PD</a:t>
            </a:r>
            <a:r>
              <a:rPr lang="ja-JP" altLang="en-US" dirty="0" smtClean="0">
                <a:latin typeface="ＭＳ Ｐゴシック" pitchFamily="50" charset="-128"/>
                <a:ea typeface="ＭＳ Ｐゴシック" pitchFamily="50" charset="-128"/>
              </a:rPr>
              <a:t>から生じた電流</a:t>
            </a:r>
            <a:r>
              <a:rPr kumimoji="1" lang="ja-JP" altLang="en-US" dirty="0" smtClean="0"/>
              <a:t>　</a:t>
            </a:r>
            <a:endParaRPr kumimoji="1" lang="ja-JP" altLang="en-US" dirty="0"/>
          </a:p>
        </p:txBody>
      </p:sp>
      <p:sp>
        <p:nvSpPr>
          <p:cNvPr id="10" name="テキスト ボックス 9"/>
          <p:cNvSpPr txBox="1"/>
          <p:nvPr/>
        </p:nvSpPr>
        <p:spPr>
          <a:xfrm>
            <a:off x="1331640" y="1556792"/>
            <a:ext cx="7560840" cy="1015663"/>
          </a:xfrm>
          <a:prstGeom prst="rect">
            <a:avLst/>
          </a:prstGeom>
          <a:solidFill>
            <a:srgbClr val="CCFF99"/>
          </a:solidFill>
          <a:ln w="28575">
            <a:noFill/>
          </a:ln>
        </p:spPr>
        <p:txBody>
          <a:bodyPr wrap="square" rtlCol="0">
            <a:spAutoFit/>
          </a:bodyPr>
          <a:lstStyle/>
          <a:p>
            <a:r>
              <a:rPr lang="en-US" altLang="ja-JP" sz="2000" dirty="0" smtClean="0"/>
              <a:t>APD</a:t>
            </a:r>
            <a:r>
              <a:rPr lang="ja-JP" altLang="en-US" sz="2000" dirty="0" smtClean="0"/>
              <a:t>の印加電圧を変化させ</a:t>
            </a:r>
            <a:r>
              <a:rPr lang="en-US" altLang="ja-JP" sz="2000" dirty="0" smtClean="0"/>
              <a:t>(PIN-PD</a:t>
            </a:r>
            <a:r>
              <a:rPr lang="ja-JP" altLang="en-US" sz="2000" dirty="0" smtClean="0"/>
              <a:t>は</a:t>
            </a:r>
            <a:r>
              <a:rPr lang="en-US" altLang="ja-JP" sz="2000" dirty="0" smtClean="0"/>
              <a:t>40V</a:t>
            </a:r>
            <a:r>
              <a:rPr lang="ja-JP" altLang="en-US" sz="2000" dirty="0" smtClean="0"/>
              <a:t>で一定</a:t>
            </a:r>
            <a:r>
              <a:rPr lang="en-US" altLang="ja-JP" sz="2000" dirty="0" smtClean="0"/>
              <a:t>)</a:t>
            </a:r>
            <a:r>
              <a:rPr lang="ja-JP" altLang="en-US" sz="2000" dirty="0" err="1" smtClean="0"/>
              <a:t>、</a:t>
            </a:r>
            <a:r>
              <a:rPr lang="en-US" altLang="ja-JP" sz="2000" dirty="0" smtClean="0"/>
              <a:t>APD</a:t>
            </a:r>
            <a:r>
              <a:rPr lang="ja-JP" altLang="en-US" sz="2000" dirty="0" smtClean="0"/>
              <a:t>と</a:t>
            </a:r>
            <a:r>
              <a:rPr lang="en-US" altLang="ja-JP" sz="2000" dirty="0" smtClean="0"/>
              <a:t>PIN-PD</a:t>
            </a:r>
            <a:r>
              <a:rPr lang="ja-JP" altLang="en-US" sz="2000" dirty="0" smtClean="0"/>
              <a:t>それぞれの</a:t>
            </a:r>
            <a:r>
              <a:rPr lang="en-US" altLang="ja-JP" sz="2000" dirty="0" smtClean="0"/>
              <a:t>LED</a:t>
            </a:r>
            <a:r>
              <a:rPr lang="ja-JP" altLang="en-US" sz="2000" dirty="0" smtClean="0"/>
              <a:t>点灯時の電流値と消灯時の漏れ電流値から求める。</a:t>
            </a:r>
            <a:r>
              <a:rPr lang="en-US" altLang="ja-JP" sz="2000" dirty="0" smtClean="0"/>
              <a:t>(PIN-PD</a:t>
            </a:r>
            <a:r>
              <a:rPr lang="ja-JP" altLang="en-US" sz="2000" dirty="0" smtClean="0"/>
              <a:t>の増幅率は</a:t>
            </a:r>
            <a:r>
              <a:rPr lang="en-US" altLang="ja-JP" sz="2000" dirty="0" smtClean="0"/>
              <a:t>1)</a:t>
            </a:r>
          </a:p>
        </p:txBody>
      </p:sp>
      <p:sp>
        <p:nvSpPr>
          <p:cNvPr id="11" name="テキスト ボックス 10"/>
          <p:cNvSpPr txBox="1"/>
          <p:nvPr/>
        </p:nvSpPr>
        <p:spPr>
          <a:xfrm>
            <a:off x="0" y="1628800"/>
            <a:ext cx="1368152" cy="400110"/>
          </a:xfrm>
          <a:prstGeom prst="rect">
            <a:avLst/>
          </a:prstGeom>
          <a:noFill/>
        </p:spPr>
        <p:txBody>
          <a:bodyPr wrap="square" rtlCol="0">
            <a:spAutoFit/>
          </a:bodyPr>
          <a:lstStyle/>
          <a:p>
            <a:r>
              <a:rPr kumimoji="1" lang="ja-JP" altLang="en-US" sz="2000" dirty="0" smtClean="0">
                <a:solidFill>
                  <a:schemeClr val="accent4">
                    <a:lumMod val="75000"/>
                  </a:schemeClr>
                </a:solidFill>
              </a:rPr>
              <a:t>測定方法</a:t>
            </a:r>
            <a:endParaRPr kumimoji="1" lang="ja-JP" altLang="en-US" sz="2000" dirty="0">
              <a:solidFill>
                <a:schemeClr val="accent4">
                  <a:lumMod val="75000"/>
                </a:schemeClr>
              </a:solidFill>
            </a:endParaRPr>
          </a:p>
        </p:txBody>
      </p:sp>
      <p:pic>
        <p:nvPicPr>
          <p:cNvPr id="32771" name="Picture 3"/>
          <p:cNvPicPr>
            <a:picLocks noChangeAspect="1" noChangeArrowheads="1"/>
          </p:cNvPicPr>
          <p:nvPr/>
        </p:nvPicPr>
        <p:blipFill>
          <a:blip r:embed="rId4" cstate="print"/>
          <a:srcRect/>
          <a:stretch>
            <a:fillRect/>
          </a:stretch>
        </p:blipFill>
        <p:spPr bwMode="auto">
          <a:xfrm>
            <a:off x="323528" y="3689649"/>
            <a:ext cx="4561032" cy="3168351"/>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27</a:t>
            </a:fld>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t>中性子照射前後での</a:t>
            </a:r>
            <a:r>
              <a:rPr lang="en-US" altLang="ja-JP" sz="4000" dirty="0" err="1" smtClean="0"/>
              <a:t>QE×Gain</a:t>
            </a:r>
            <a:r>
              <a:rPr lang="ja-JP" altLang="en-US" sz="4000" dirty="0" smtClean="0"/>
              <a:t>の変化</a:t>
            </a:r>
            <a:endParaRPr kumimoji="1" lang="ja-JP" altLang="en-US" sz="4000" dirty="0"/>
          </a:p>
        </p:txBody>
      </p:sp>
      <p:sp>
        <p:nvSpPr>
          <p:cNvPr id="3" name="コンテンツ プレースホルダ 2"/>
          <p:cNvSpPr>
            <a:spLocks noGrp="1"/>
          </p:cNvSpPr>
          <p:nvPr>
            <p:ph sz="quarter" idx="1"/>
          </p:nvPr>
        </p:nvSpPr>
        <p:spPr>
          <a:xfrm>
            <a:off x="899592" y="5157192"/>
            <a:ext cx="8208912" cy="1368152"/>
          </a:xfrm>
        </p:spPr>
        <p:txBody>
          <a:bodyPr>
            <a:noAutofit/>
          </a:bodyPr>
          <a:lstStyle/>
          <a:p>
            <a:pPr marL="320040" lvl="1" indent="-320040">
              <a:spcBef>
                <a:spcPts val="700"/>
              </a:spcBef>
              <a:buFont typeface="Wingdings" pitchFamily="2" charset="2"/>
              <a:buChar char="l"/>
            </a:pPr>
            <a:r>
              <a:rPr lang="en-US" altLang="ja-JP" sz="2200" dirty="0" smtClean="0">
                <a:sym typeface="Symbol"/>
              </a:rPr>
              <a:t>10</a:t>
            </a:r>
            <a:r>
              <a:rPr lang="en-US" altLang="ja-JP" sz="2200" baseline="30000" dirty="0" smtClean="0">
                <a:sym typeface="Symbol"/>
              </a:rPr>
              <a:t>11</a:t>
            </a:r>
            <a:r>
              <a:rPr lang="en-US" altLang="ja-JP" sz="2200" dirty="0" smtClean="0">
                <a:sym typeface="Symbol"/>
              </a:rPr>
              <a:t>neutrons/cm</a:t>
            </a:r>
            <a:r>
              <a:rPr lang="en-US" altLang="ja-JP" sz="2200" baseline="30000" dirty="0" smtClean="0">
                <a:sym typeface="Symbol"/>
              </a:rPr>
              <a:t>2</a:t>
            </a:r>
            <a:r>
              <a:rPr lang="ja-JP" altLang="en-US" sz="2000" dirty="0" smtClean="0">
                <a:sym typeface="Symbol"/>
              </a:rPr>
              <a:t>照射した場合、顕著な変化は見られない。</a:t>
            </a:r>
            <a:endParaRPr lang="en-US" altLang="ja-JP" sz="2000" dirty="0" smtClean="0">
              <a:sym typeface="Symbol"/>
            </a:endParaRPr>
          </a:p>
          <a:p>
            <a:pPr marL="320040" lvl="1" indent="-320040">
              <a:spcBef>
                <a:spcPts val="700"/>
              </a:spcBef>
              <a:buFont typeface="Wingdings" pitchFamily="2" charset="2"/>
              <a:buChar char="l"/>
            </a:pPr>
            <a:r>
              <a:rPr lang="en-US" altLang="ja-JP" sz="2200" dirty="0" smtClean="0">
                <a:sym typeface="Symbol"/>
              </a:rPr>
              <a:t>10</a:t>
            </a:r>
            <a:r>
              <a:rPr lang="en-US" altLang="ja-JP" sz="2200" baseline="30000" dirty="0" smtClean="0">
                <a:sym typeface="Symbol"/>
              </a:rPr>
              <a:t>12</a:t>
            </a:r>
            <a:r>
              <a:rPr lang="en-US" altLang="ja-JP" sz="2200" dirty="0" smtClean="0">
                <a:sym typeface="Symbol"/>
              </a:rPr>
              <a:t>neutrons/cm</a:t>
            </a:r>
            <a:r>
              <a:rPr lang="en-US" altLang="ja-JP" sz="2200" baseline="30000" dirty="0" smtClean="0">
                <a:sym typeface="Symbol"/>
              </a:rPr>
              <a:t>2</a:t>
            </a:r>
            <a:r>
              <a:rPr lang="ja-JP" altLang="en-US" sz="2000" dirty="0" smtClean="0">
                <a:sym typeface="Symbol"/>
              </a:rPr>
              <a:t>照射した場合、印加電圧が高くなるにつれて悪化。</a:t>
            </a:r>
            <a:endParaRPr lang="en-US" altLang="ja-JP" sz="2000" dirty="0" smtClean="0">
              <a:sym typeface="Symbol"/>
            </a:endParaRPr>
          </a:p>
          <a:p>
            <a:pPr marL="594360" lvl="2" indent="-320040">
              <a:spcBef>
                <a:spcPts val="700"/>
              </a:spcBef>
              <a:buFont typeface="Wingdings" pitchFamily="2" charset="2"/>
              <a:buChar char="l"/>
            </a:pPr>
            <a:r>
              <a:rPr kumimoji="1" lang="en-US" altLang="ja-JP" sz="1900" dirty="0" smtClean="0"/>
              <a:t>440V</a:t>
            </a:r>
            <a:r>
              <a:rPr kumimoji="1" lang="ja-JP" altLang="en-US" sz="1900" dirty="0" smtClean="0"/>
              <a:t>では約</a:t>
            </a:r>
            <a:r>
              <a:rPr kumimoji="1" lang="en-US" altLang="ja-JP" sz="1900" dirty="0" smtClean="0"/>
              <a:t>30</a:t>
            </a:r>
            <a:r>
              <a:rPr lang="en-US" altLang="ja-JP" sz="1900" dirty="0" smtClean="0"/>
              <a:t>%</a:t>
            </a:r>
            <a:r>
              <a:rPr lang="ja-JP" altLang="en-US" sz="1900" dirty="0" smtClean="0"/>
              <a:t>低下する。</a:t>
            </a:r>
            <a:endParaRPr kumimoji="1" lang="ja-JP" altLang="en-US" sz="1900" dirty="0"/>
          </a:p>
        </p:txBody>
      </p:sp>
      <p:graphicFrame>
        <p:nvGraphicFramePr>
          <p:cNvPr id="4" name="グラフ 3"/>
          <p:cNvGraphicFramePr/>
          <p:nvPr/>
        </p:nvGraphicFramePr>
        <p:xfrm>
          <a:off x="0" y="1772816"/>
          <a:ext cx="4600575"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4572000" y="1772816"/>
          <a:ext cx="4572000"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 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28</a:t>
            </a:fld>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natsukom\Documents\shuron\maeda\fig.eps\chap5\20110111aa4298p1.eps"/>
          <p:cNvPicPr>
            <a:picLocks noChangeAspect="1" noChangeArrowheads="1"/>
          </p:cNvPicPr>
          <p:nvPr/>
        </p:nvPicPr>
        <p:blipFill>
          <a:blip r:embed="rId3" cstate="print"/>
          <a:srcRect/>
          <a:stretch>
            <a:fillRect/>
          </a:stretch>
        </p:blipFill>
        <p:spPr bwMode="auto">
          <a:xfrm>
            <a:off x="3016712" y="1670328"/>
            <a:ext cx="3054698" cy="3024335"/>
          </a:xfrm>
          <a:prstGeom prst="rect">
            <a:avLst/>
          </a:prstGeom>
          <a:noFill/>
        </p:spPr>
      </p:pic>
      <p:sp>
        <p:nvSpPr>
          <p:cNvPr id="30" name="角丸四角形 29"/>
          <p:cNvSpPr/>
          <p:nvPr/>
        </p:nvSpPr>
        <p:spPr>
          <a:xfrm>
            <a:off x="6197120" y="4806024"/>
            <a:ext cx="1440160" cy="100811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4379504" y="4778728"/>
            <a:ext cx="1584176" cy="10081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normAutofit/>
          </a:bodyPr>
          <a:lstStyle/>
          <a:p>
            <a:r>
              <a:rPr kumimoji="1" lang="ja-JP" altLang="en-US" sz="4000" dirty="0" smtClean="0"/>
              <a:t>宇宙線を用いた</a:t>
            </a:r>
            <a:r>
              <a:rPr lang="ja-JP" altLang="en-US" sz="4000" dirty="0" smtClean="0"/>
              <a:t>測定結果</a:t>
            </a:r>
            <a:endParaRPr kumimoji="1" lang="ja-JP" altLang="en-US" sz="4000" dirty="0"/>
          </a:p>
        </p:txBody>
      </p:sp>
      <p:pic>
        <p:nvPicPr>
          <p:cNvPr id="8" name="コンテンツ プレースホルダ 7" descr="20110114aa1714p1.eps"/>
          <p:cNvPicPr>
            <a:picLocks noGrp="1" noChangeAspect="1"/>
          </p:cNvPicPr>
          <p:nvPr>
            <p:ph sz="quarter" idx="1"/>
          </p:nvPr>
        </p:nvPicPr>
        <p:blipFill>
          <a:blip r:embed="rId4" cstate="print"/>
          <a:stretch>
            <a:fillRect/>
          </a:stretch>
        </p:blipFill>
        <p:spPr>
          <a:xfrm>
            <a:off x="35496" y="1671054"/>
            <a:ext cx="2987952" cy="3023609"/>
          </a:xfrm>
        </p:spPr>
      </p:pic>
      <p:pic>
        <p:nvPicPr>
          <p:cNvPr id="54275" name="Picture 3" descr="C:\Users\natsukom\Documents\shuron\maeda\fig.eps\chap5\20110119aa4300p1.eps"/>
          <p:cNvPicPr>
            <a:picLocks noChangeAspect="1" noChangeArrowheads="1"/>
          </p:cNvPicPr>
          <p:nvPr/>
        </p:nvPicPr>
        <p:blipFill>
          <a:blip r:embed="rId5" cstate="print"/>
          <a:srcRect/>
          <a:stretch>
            <a:fillRect/>
          </a:stretch>
        </p:blipFill>
        <p:spPr bwMode="auto">
          <a:xfrm>
            <a:off x="6084168" y="1675265"/>
            <a:ext cx="3054674" cy="2978454"/>
          </a:xfrm>
          <a:prstGeom prst="rect">
            <a:avLst/>
          </a:prstGeom>
          <a:noFill/>
        </p:spPr>
      </p:pic>
      <p:sp>
        <p:nvSpPr>
          <p:cNvPr id="11" name="テキスト ボックス 10"/>
          <p:cNvSpPr txBox="1"/>
          <p:nvPr/>
        </p:nvSpPr>
        <p:spPr>
          <a:xfrm>
            <a:off x="54929" y="1688329"/>
            <a:ext cx="954107" cy="400110"/>
          </a:xfrm>
          <a:prstGeom prst="rect">
            <a:avLst/>
          </a:prstGeom>
          <a:solidFill>
            <a:schemeClr val="accent2">
              <a:lumMod val="20000"/>
              <a:lumOff val="80000"/>
            </a:schemeClr>
          </a:solidFill>
        </p:spPr>
        <p:txBody>
          <a:bodyPr wrap="none" rtlCol="0">
            <a:spAutoFit/>
          </a:bodyPr>
          <a:lstStyle/>
          <a:p>
            <a:r>
              <a:rPr lang="ja-JP" altLang="en-US" sz="2000" dirty="0" smtClean="0"/>
              <a:t>照射前</a:t>
            </a:r>
            <a:endParaRPr kumimoji="1" lang="ja-JP" altLang="en-US" sz="2000" dirty="0"/>
          </a:p>
        </p:txBody>
      </p:sp>
      <p:sp>
        <p:nvSpPr>
          <p:cNvPr id="12" name="テキスト ボックス 11"/>
          <p:cNvSpPr txBox="1"/>
          <p:nvPr/>
        </p:nvSpPr>
        <p:spPr>
          <a:xfrm>
            <a:off x="3041788" y="1681373"/>
            <a:ext cx="2056973" cy="400110"/>
          </a:xfrm>
          <a:prstGeom prst="rect">
            <a:avLst/>
          </a:prstGeom>
          <a:solidFill>
            <a:schemeClr val="accent2">
              <a:lumMod val="40000"/>
              <a:lumOff val="60000"/>
            </a:schemeClr>
          </a:solidFill>
        </p:spPr>
        <p:txBody>
          <a:bodyPr wrap="none" rtlCol="0">
            <a:spAutoFit/>
          </a:bodyPr>
          <a:lstStyle/>
          <a:p>
            <a:r>
              <a:rPr lang="en-US" altLang="ja-JP" sz="2000" b="1" dirty="0" smtClean="0">
                <a:sym typeface="Symbol"/>
              </a:rPr>
              <a:t>10</a:t>
            </a:r>
            <a:r>
              <a:rPr lang="en-US" altLang="ja-JP" sz="2000" b="1" baseline="30000" dirty="0" smtClean="0">
                <a:sym typeface="Symbol"/>
              </a:rPr>
              <a:t>11</a:t>
            </a:r>
            <a:r>
              <a:rPr lang="en-US" altLang="ja-JP" sz="2000" b="1" dirty="0" smtClean="0">
                <a:sym typeface="Symbol"/>
              </a:rPr>
              <a:t>neutrons/cm</a:t>
            </a:r>
            <a:r>
              <a:rPr lang="en-US" altLang="ja-JP" sz="2000" b="1" baseline="30000" dirty="0" smtClean="0">
                <a:sym typeface="Symbol"/>
              </a:rPr>
              <a:t>2</a:t>
            </a:r>
            <a:endParaRPr kumimoji="1" lang="ja-JP" altLang="en-US" sz="2000" b="1" dirty="0"/>
          </a:p>
        </p:txBody>
      </p:sp>
      <p:sp>
        <p:nvSpPr>
          <p:cNvPr id="13" name="テキスト ボックス 12"/>
          <p:cNvSpPr txBox="1"/>
          <p:nvPr/>
        </p:nvSpPr>
        <p:spPr>
          <a:xfrm>
            <a:off x="6100999" y="1695606"/>
            <a:ext cx="2056973" cy="400110"/>
          </a:xfrm>
          <a:prstGeom prst="rect">
            <a:avLst/>
          </a:prstGeom>
          <a:solidFill>
            <a:schemeClr val="accent2">
              <a:lumMod val="60000"/>
              <a:lumOff val="40000"/>
            </a:schemeClr>
          </a:solidFill>
        </p:spPr>
        <p:txBody>
          <a:bodyPr wrap="none" rtlCol="0">
            <a:spAutoFit/>
          </a:bodyPr>
          <a:lstStyle/>
          <a:p>
            <a:r>
              <a:rPr lang="en-US" altLang="ja-JP" sz="2000" b="1" dirty="0" smtClean="0">
                <a:sym typeface="Symbol"/>
              </a:rPr>
              <a:t>10</a:t>
            </a:r>
            <a:r>
              <a:rPr lang="en-US" altLang="ja-JP" sz="2000" b="1" baseline="30000" dirty="0" smtClean="0">
                <a:sym typeface="Symbol"/>
              </a:rPr>
              <a:t>12</a:t>
            </a:r>
            <a:r>
              <a:rPr lang="en-US" altLang="ja-JP" sz="2000" b="1" dirty="0" smtClean="0">
                <a:sym typeface="Symbol"/>
              </a:rPr>
              <a:t>neutrons/cm</a:t>
            </a:r>
            <a:r>
              <a:rPr lang="en-US" altLang="ja-JP" sz="2000" b="1" baseline="30000" dirty="0" smtClean="0">
                <a:sym typeface="Symbol"/>
              </a:rPr>
              <a:t>2</a:t>
            </a:r>
            <a:endParaRPr kumimoji="1" lang="ja-JP" altLang="en-US" sz="2000" b="1" dirty="0"/>
          </a:p>
        </p:txBody>
      </p:sp>
      <p:sp>
        <p:nvSpPr>
          <p:cNvPr id="18" name="テキスト ボックス 17"/>
          <p:cNvSpPr txBox="1"/>
          <p:nvPr/>
        </p:nvSpPr>
        <p:spPr>
          <a:xfrm>
            <a:off x="1403648" y="2794575"/>
            <a:ext cx="1296144"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480</a:t>
            </a:r>
          </a:p>
          <a:p>
            <a:r>
              <a:rPr kumimoji="1" lang="en-US" altLang="ja-JP" dirty="0" smtClean="0"/>
              <a:t>FADCcounts</a:t>
            </a:r>
            <a:endParaRPr kumimoji="1" lang="ja-JP" altLang="en-US" dirty="0"/>
          </a:p>
        </p:txBody>
      </p:sp>
      <p:sp>
        <p:nvSpPr>
          <p:cNvPr id="19" name="テキスト ボックス 18"/>
          <p:cNvSpPr txBox="1"/>
          <p:nvPr/>
        </p:nvSpPr>
        <p:spPr>
          <a:xfrm>
            <a:off x="4641831" y="2811829"/>
            <a:ext cx="1368152" cy="707886"/>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467</a:t>
            </a:r>
          </a:p>
          <a:p>
            <a:r>
              <a:rPr lang="en-US" altLang="ja-JP" sz="2000" dirty="0" smtClean="0"/>
              <a:t>FADCcounts</a:t>
            </a:r>
          </a:p>
        </p:txBody>
      </p:sp>
      <p:sp>
        <p:nvSpPr>
          <p:cNvPr id="20" name="テキスト ボックス 19"/>
          <p:cNvSpPr txBox="1"/>
          <p:nvPr/>
        </p:nvSpPr>
        <p:spPr>
          <a:xfrm>
            <a:off x="7530698" y="2801268"/>
            <a:ext cx="1308230"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320</a:t>
            </a:r>
          </a:p>
          <a:p>
            <a:r>
              <a:rPr lang="en-US" altLang="ja-JP" dirty="0" smtClean="0"/>
              <a:t>FADCcounts</a:t>
            </a:r>
          </a:p>
        </p:txBody>
      </p:sp>
      <p:sp>
        <p:nvSpPr>
          <p:cNvPr id="24" name="テキスト ボックス 23"/>
          <p:cNvSpPr txBox="1"/>
          <p:nvPr/>
        </p:nvSpPr>
        <p:spPr>
          <a:xfrm>
            <a:off x="1331640" y="3577371"/>
            <a:ext cx="1368152"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0.34</a:t>
            </a:r>
            <a:r>
              <a:rPr kumimoji="1" lang="en-US" altLang="ja-JP" dirty="0" smtClean="0"/>
              <a:t> </a:t>
            </a:r>
            <a:endParaRPr kumimoji="1" lang="ja-JP" altLang="en-US" dirty="0"/>
          </a:p>
        </p:txBody>
      </p:sp>
      <p:sp>
        <p:nvSpPr>
          <p:cNvPr id="25" name="テキスト ボックス 24"/>
          <p:cNvSpPr txBox="1"/>
          <p:nvPr/>
        </p:nvSpPr>
        <p:spPr>
          <a:xfrm>
            <a:off x="4657071" y="3612205"/>
            <a:ext cx="1368152"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0.77 </a:t>
            </a:r>
            <a:endParaRPr kumimoji="1" lang="ja-JP" altLang="en-US" sz="2000" dirty="0"/>
          </a:p>
        </p:txBody>
      </p:sp>
      <p:sp>
        <p:nvSpPr>
          <p:cNvPr id="26" name="テキスト ボックス 25"/>
          <p:cNvSpPr txBox="1"/>
          <p:nvPr/>
        </p:nvSpPr>
        <p:spPr>
          <a:xfrm>
            <a:off x="7471753" y="3573599"/>
            <a:ext cx="1368152"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1.43 </a:t>
            </a:r>
            <a:endParaRPr kumimoji="1" lang="ja-JP" altLang="en-US" sz="2000" dirty="0"/>
          </a:p>
        </p:txBody>
      </p:sp>
      <p:sp>
        <p:nvSpPr>
          <p:cNvPr id="27" name="テキスト ボックス 26"/>
          <p:cNvSpPr txBox="1"/>
          <p:nvPr/>
        </p:nvSpPr>
        <p:spPr>
          <a:xfrm>
            <a:off x="755576" y="4778729"/>
            <a:ext cx="7632848" cy="1323439"/>
          </a:xfrm>
          <a:prstGeom prst="rect">
            <a:avLst/>
          </a:prstGeom>
          <a:noFill/>
        </p:spPr>
        <p:txBody>
          <a:bodyPr wrap="square" rtlCol="0">
            <a:spAutoFit/>
          </a:bodyPr>
          <a:lstStyle/>
          <a:p>
            <a:r>
              <a:rPr kumimoji="1" lang="ja-JP" altLang="en-US" sz="2000" dirty="0" smtClean="0"/>
              <a:t>　　　　　　　　　　　　　　　　　　　　　  </a:t>
            </a:r>
            <a:r>
              <a:rPr kumimoji="1" lang="ja-JP" altLang="en-US" dirty="0" smtClean="0"/>
              <a:t>照射後の波高　 　　    </a:t>
            </a:r>
            <a:r>
              <a:rPr kumimoji="1" lang="en-US" altLang="ja-JP" dirty="0" smtClean="0"/>
              <a:t>E.N.E</a:t>
            </a:r>
            <a:r>
              <a:rPr kumimoji="1" lang="ja-JP" altLang="en-US" dirty="0" smtClean="0"/>
              <a:t>　　</a:t>
            </a:r>
            <a:r>
              <a:rPr kumimoji="1" lang="ja-JP" altLang="en-US" sz="2000" dirty="0" smtClean="0"/>
              <a:t>　</a:t>
            </a:r>
            <a:endParaRPr kumimoji="1" lang="en-US" altLang="ja-JP" sz="2000" dirty="0" smtClean="0"/>
          </a:p>
          <a:p>
            <a:r>
              <a:rPr lang="en-US" altLang="ja-JP" sz="2000" dirty="0" smtClean="0">
                <a:sym typeface="Symbol"/>
              </a:rPr>
              <a:t>10</a:t>
            </a:r>
            <a:r>
              <a:rPr lang="en-US" altLang="ja-JP" sz="2000" baseline="30000" dirty="0" smtClean="0">
                <a:sym typeface="Symbol"/>
              </a:rPr>
              <a:t>11</a:t>
            </a:r>
            <a:r>
              <a:rPr lang="en-US" altLang="ja-JP" sz="2000" dirty="0" smtClean="0">
                <a:sym typeface="Symbol"/>
              </a:rPr>
              <a:t>neutrons/cm</a:t>
            </a:r>
            <a:r>
              <a:rPr lang="en-US" altLang="ja-JP" sz="2000" baseline="30000" dirty="0" smtClean="0">
                <a:sym typeface="Symbol"/>
              </a:rPr>
              <a:t>2</a:t>
            </a:r>
            <a:r>
              <a:rPr lang="ja-JP" altLang="en-US" sz="2000" dirty="0" smtClean="0">
                <a:sym typeface="Symbol"/>
              </a:rPr>
              <a:t>照射した場合　　　  約</a:t>
            </a:r>
            <a:r>
              <a:rPr lang="en-US" altLang="ja-JP" sz="2000" dirty="0" smtClean="0">
                <a:sym typeface="Symbol"/>
              </a:rPr>
              <a:t>2.5%</a:t>
            </a:r>
            <a:r>
              <a:rPr lang="ja-JP" altLang="en-US" sz="2000" b="1" dirty="0" smtClean="0">
                <a:solidFill>
                  <a:schemeClr val="accent2">
                    <a:lumMod val="75000"/>
                  </a:schemeClr>
                </a:solidFill>
                <a:sym typeface="Symbol"/>
              </a:rPr>
              <a:t>↓</a:t>
            </a:r>
            <a:r>
              <a:rPr lang="ja-JP" altLang="en-US" sz="2000" b="1" dirty="0" smtClean="0">
                <a:sym typeface="Symbol"/>
              </a:rPr>
              <a:t>　　</a:t>
            </a:r>
            <a:r>
              <a:rPr lang="ja-JP" altLang="en-US" sz="2000" dirty="0" smtClean="0">
                <a:sym typeface="Symbol"/>
              </a:rPr>
              <a:t>　　  約</a:t>
            </a:r>
            <a:r>
              <a:rPr lang="en-US" altLang="ja-JP" sz="2000" dirty="0" smtClean="0">
                <a:sym typeface="Symbol"/>
              </a:rPr>
              <a:t>2</a:t>
            </a:r>
            <a:r>
              <a:rPr lang="ja-JP" altLang="en-US" sz="2000" dirty="0" smtClean="0">
                <a:sym typeface="Symbol"/>
              </a:rPr>
              <a:t>倍</a:t>
            </a:r>
            <a:r>
              <a:rPr lang="ja-JP" altLang="en-US" sz="2000" b="1" dirty="0" smtClean="0">
                <a:solidFill>
                  <a:schemeClr val="accent2">
                    <a:lumMod val="75000"/>
                  </a:schemeClr>
                </a:solidFill>
                <a:sym typeface="Symbol"/>
              </a:rPr>
              <a:t>↓</a:t>
            </a:r>
            <a:endParaRPr lang="en-US" altLang="ja-JP" sz="2000" b="1" dirty="0" smtClean="0">
              <a:solidFill>
                <a:schemeClr val="accent2">
                  <a:lumMod val="75000"/>
                </a:schemeClr>
              </a:solidFill>
              <a:sym typeface="Symbol"/>
            </a:endParaRPr>
          </a:p>
          <a:p>
            <a:r>
              <a:rPr lang="en-US" altLang="ja-JP" sz="2000" dirty="0" smtClean="0">
                <a:sym typeface="Symbol"/>
              </a:rPr>
              <a:t>10</a:t>
            </a:r>
            <a:r>
              <a:rPr lang="en-US" altLang="ja-JP" sz="2000" baseline="30000" dirty="0" smtClean="0">
                <a:sym typeface="Symbol"/>
              </a:rPr>
              <a:t>12</a:t>
            </a:r>
            <a:r>
              <a:rPr lang="en-US" altLang="ja-JP" sz="2000" dirty="0" smtClean="0">
                <a:sym typeface="Symbol"/>
              </a:rPr>
              <a:t>neutrons/cm</a:t>
            </a:r>
            <a:r>
              <a:rPr lang="en-US" altLang="ja-JP" sz="2000" baseline="30000" dirty="0" smtClean="0">
                <a:sym typeface="Symbol"/>
              </a:rPr>
              <a:t>2</a:t>
            </a:r>
            <a:r>
              <a:rPr lang="ja-JP" altLang="en-US" sz="2000" dirty="0" smtClean="0">
                <a:sym typeface="Symbol"/>
              </a:rPr>
              <a:t>照射した場合　　　  約</a:t>
            </a:r>
            <a:r>
              <a:rPr lang="en-US" altLang="ja-JP" sz="2000" dirty="0" smtClean="0">
                <a:sym typeface="Symbol"/>
              </a:rPr>
              <a:t>30%</a:t>
            </a:r>
            <a:r>
              <a:rPr lang="ja-JP" altLang="en-US" sz="2000" b="1" dirty="0" smtClean="0">
                <a:solidFill>
                  <a:schemeClr val="accent2">
                    <a:lumMod val="75000"/>
                  </a:schemeClr>
                </a:solidFill>
                <a:sym typeface="Symbol"/>
              </a:rPr>
              <a:t>↓</a:t>
            </a:r>
            <a:r>
              <a:rPr lang="ja-JP" altLang="en-US" sz="2000" b="1" dirty="0" smtClean="0">
                <a:sym typeface="Symbol"/>
              </a:rPr>
              <a:t>　　　　</a:t>
            </a:r>
            <a:r>
              <a:rPr lang="ja-JP" altLang="en-US" sz="2000" dirty="0" smtClean="0">
                <a:sym typeface="Symbol"/>
              </a:rPr>
              <a:t>   約</a:t>
            </a:r>
            <a:r>
              <a:rPr lang="en-US" altLang="ja-JP" sz="2000" dirty="0" smtClean="0">
                <a:sym typeface="Symbol"/>
              </a:rPr>
              <a:t>4</a:t>
            </a:r>
            <a:r>
              <a:rPr lang="ja-JP" altLang="en-US" sz="2000" dirty="0" smtClean="0">
                <a:sym typeface="Symbol"/>
              </a:rPr>
              <a:t>倍</a:t>
            </a:r>
            <a:r>
              <a:rPr lang="ja-JP" altLang="en-US" sz="2000" b="1" dirty="0" smtClean="0">
                <a:solidFill>
                  <a:schemeClr val="accent2">
                    <a:lumMod val="75000"/>
                  </a:schemeClr>
                </a:solidFill>
                <a:sym typeface="Symbol"/>
              </a:rPr>
              <a:t>↓</a:t>
            </a:r>
            <a:endParaRPr lang="en-US" altLang="ja-JP" sz="2000" dirty="0" smtClean="0">
              <a:solidFill>
                <a:schemeClr val="accent2">
                  <a:lumMod val="75000"/>
                </a:schemeClr>
              </a:solidFill>
              <a:sym typeface="Symbol"/>
            </a:endParaRPr>
          </a:p>
          <a:p>
            <a:endParaRPr lang="en-US" altLang="ja-JP" sz="2000" dirty="0" smtClean="0">
              <a:sym typeface="Symbol"/>
            </a:endParaRPr>
          </a:p>
        </p:txBody>
      </p:sp>
      <p:sp>
        <p:nvSpPr>
          <p:cNvPr id="21" name="スライド番号プレースホルダ 20"/>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29</a:t>
            </a:fld>
            <a:endParaRPr kumimoji="1" lang="ja-JP" altLang="en-US" dirty="0"/>
          </a:p>
        </p:txBody>
      </p:sp>
      <p:sp>
        <p:nvSpPr>
          <p:cNvPr id="23" name="角丸四角形吹き出し 22"/>
          <p:cNvSpPr/>
          <p:nvPr/>
        </p:nvSpPr>
        <p:spPr>
          <a:xfrm>
            <a:off x="841232" y="5917632"/>
            <a:ext cx="2592288" cy="720080"/>
          </a:xfrm>
          <a:prstGeom prst="wedgeRoundRectCallout">
            <a:avLst>
              <a:gd name="adj1" fmla="val 91121"/>
              <a:gd name="adj2" fmla="val -74518"/>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LED</a:t>
            </a:r>
            <a:r>
              <a:rPr kumimoji="1" lang="ja-JP" altLang="en-US" dirty="0" smtClean="0">
                <a:solidFill>
                  <a:schemeClr val="tx1"/>
                </a:solidFill>
              </a:rPr>
              <a:t>を用いた測定結果を裏付けるものとなった。</a:t>
            </a:r>
            <a:endParaRPr kumimoji="1" lang="ja-JP" altLang="en-US" dirty="0">
              <a:solidFill>
                <a:schemeClr val="tx1"/>
              </a:solidFill>
            </a:endParaRPr>
          </a:p>
        </p:txBody>
      </p:sp>
      <p:sp>
        <p:nvSpPr>
          <p:cNvPr id="31" name="角丸四角形吹き出し 30"/>
          <p:cNvSpPr/>
          <p:nvPr/>
        </p:nvSpPr>
        <p:spPr>
          <a:xfrm>
            <a:off x="3838272" y="5948696"/>
            <a:ext cx="5165480" cy="733728"/>
          </a:xfrm>
          <a:prstGeom prst="wedgeRoundRectCallout">
            <a:avLst>
              <a:gd name="adj1" fmla="val -760"/>
              <a:gd name="adj2" fmla="val -72817"/>
              <a:gd name="adj3" fmla="val 16667"/>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err="1" smtClean="0">
                <a:solidFill>
                  <a:srgbClr val="FF0000"/>
                </a:solidFill>
                <a:sym typeface="Symbol"/>
              </a:rPr>
              <a:t>BelleⅡ</a:t>
            </a:r>
            <a:r>
              <a:rPr lang="ja-JP" altLang="en-US" dirty="0" smtClean="0">
                <a:solidFill>
                  <a:srgbClr val="FF0000"/>
                </a:solidFill>
                <a:sym typeface="Symbol"/>
              </a:rPr>
              <a:t>実験のアップグレードに</a:t>
            </a:r>
            <a:r>
              <a:rPr lang="en-US" altLang="ja-JP" dirty="0" smtClean="0">
                <a:solidFill>
                  <a:srgbClr val="FF0000"/>
                </a:solidFill>
                <a:sym typeface="Symbol"/>
              </a:rPr>
              <a:t>APD</a:t>
            </a:r>
            <a:r>
              <a:rPr lang="ja-JP" altLang="en-US" dirty="0" smtClean="0">
                <a:solidFill>
                  <a:srgbClr val="FF0000"/>
                </a:solidFill>
                <a:sym typeface="Symbol"/>
              </a:rPr>
              <a:t>を用いる場合、中性子被爆に対して何らかの対策が必要である。</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t>
            </a:r>
            <a:r>
              <a:rPr kumimoji="1" lang="ja-JP" altLang="en-US" dirty="0" smtClean="0"/>
              <a:t>ファクトリー実験とその高度化</a:t>
            </a:r>
            <a:endParaRPr kumimoji="1" lang="ja-JP" altLang="en-US" dirty="0"/>
          </a:p>
        </p:txBody>
      </p:sp>
      <p:sp>
        <p:nvSpPr>
          <p:cNvPr id="3" name="コンテンツ プレースホルダ 2"/>
          <p:cNvSpPr>
            <a:spLocks noGrp="1"/>
          </p:cNvSpPr>
          <p:nvPr>
            <p:ph sz="quarter" idx="1"/>
          </p:nvPr>
        </p:nvSpPr>
        <p:spPr>
          <a:xfrm>
            <a:off x="612648" y="1600200"/>
            <a:ext cx="8279832" cy="4349080"/>
          </a:xfrm>
        </p:spPr>
        <p:txBody>
          <a:bodyPr>
            <a:normAutofit/>
          </a:bodyPr>
          <a:lstStyle/>
          <a:p>
            <a:pPr>
              <a:buSzPct val="75000"/>
              <a:buFont typeface="Wingdings" pitchFamily="2" charset="2"/>
              <a:buChar char="v"/>
            </a:pPr>
            <a:r>
              <a:rPr kumimoji="1" lang="en-US" altLang="ja-JP" sz="2400" dirty="0" smtClean="0"/>
              <a:t>B</a:t>
            </a:r>
            <a:r>
              <a:rPr kumimoji="1" lang="ja-JP" altLang="en-US" sz="2400" dirty="0" smtClean="0">
                <a:ea typeface="ＭＳ Ｐゴシック" pitchFamily="50" charset="-128"/>
              </a:rPr>
              <a:t>中間子系における</a:t>
            </a:r>
            <a:r>
              <a:rPr kumimoji="1" lang="en-US" altLang="ja-JP" sz="2400" dirty="0" smtClean="0">
                <a:ea typeface="ＭＳ Ｐゴシック" pitchFamily="50" charset="-128"/>
              </a:rPr>
              <a:t>CP</a:t>
            </a:r>
            <a:r>
              <a:rPr kumimoji="1" lang="ja-JP" altLang="en-US" sz="2400" dirty="0" smtClean="0">
                <a:ea typeface="ＭＳ Ｐゴシック" pitchFamily="50" charset="-128"/>
              </a:rPr>
              <a:t>非保存</a:t>
            </a:r>
            <a:r>
              <a:rPr lang="ja-JP" altLang="en-US" sz="2400" dirty="0" smtClean="0">
                <a:latin typeface="ＭＳ Ｐゴシック" pitchFamily="50" charset="-128"/>
                <a:ea typeface="ＭＳ Ｐゴシック" pitchFamily="50" charset="-128"/>
              </a:rPr>
              <a:t>の測定が主目的</a:t>
            </a:r>
            <a:endParaRPr kumimoji="1" lang="en-US" altLang="ja-JP" sz="2400" dirty="0" smtClean="0">
              <a:latin typeface="ＭＳ Ｐゴシック" pitchFamily="50" charset="-128"/>
              <a:ea typeface="ＭＳ Ｐゴシック" pitchFamily="50" charset="-128"/>
            </a:endParaRPr>
          </a:p>
          <a:p>
            <a:pPr lvl="1">
              <a:buFont typeface="Wingdings" pitchFamily="2" charset="2"/>
              <a:buChar char="v"/>
            </a:pPr>
            <a:r>
              <a:rPr lang="en-US" altLang="ja-JP" sz="2000" dirty="0" smtClean="0">
                <a:ea typeface="ＭＳ Ｐゴシック" pitchFamily="50" charset="-128"/>
              </a:rPr>
              <a:t>B</a:t>
            </a:r>
            <a:r>
              <a:rPr lang="en-US" altLang="ja-JP" sz="2000" baseline="30000" dirty="0" smtClean="0">
                <a:ea typeface="ＭＳ Ｐゴシック" pitchFamily="50" charset="-128"/>
              </a:rPr>
              <a:t>0</a:t>
            </a:r>
            <a:r>
              <a:rPr lang="ja-JP" altLang="en-US" sz="2000" dirty="0" smtClean="0">
                <a:ea typeface="ＭＳ Ｐゴシック" pitchFamily="50" charset="-128"/>
              </a:rPr>
              <a:t>→</a:t>
            </a:r>
            <a:r>
              <a:rPr lang="en-US" altLang="ja-JP" sz="2000" dirty="0" smtClean="0">
                <a:ea typeface="ＭＳ Ｐゴシック" pitchFamily="50" charset="-128"/>
              </a:rPr>
              <a:t>J/ψK</a:t>
            </a:r>
            <a:r>
              <a:rPr lang="en-US" altLang="ja-JP" sz="2000" baseline="30000" dirty="0" smtClean="0">
                <a:ea typeface="ＭＳ Ｐゴシック" pitchFamily="50" charset="-128"/>
              </a:rPr>
              <a:t>0</a:t>
            </a:r>
            <a:r>
              <a:rPr lang="ja-JP" altLang="en-US" sz="2000" dirty="0" smtClean="0">
                <a:ea typeface="ＭＳ Ｐゴシック" pitchFamily="50" charset="-128"/>
              </a:rPr>
              <a:t>崩壊による</a:t>
            </a:r>
            <a:r>
              <a:rPr lang="en-US" altLang="ja-JP" sz="2000" dirty="0" smtClean="0">
                <a:ea typeface="ＭＳ Ｐゴシック" pitchFamily="50" charset="-128"/>
              </a:rPr>
              <a:t>CP</a:t>
            </a:r>
            <a:r>
              <a:rPr lang="ja-JP" altLang="en-US" sz="2000" dirty="0" smtClean="0">
                <a:ea typeface="ＭＳ Ｐゴシック" pitchFamily="50" charset="-128"/>
              </a:rPr>
              <a:t>非保存パラメーター</a:t>
            </a:r>
            <a:r>
              <a:rPr lang="en-US" altLang="ja-JP" sz="2000" dirty="0" smtClean="0">
                <a:ea typeface="ＭＳ Ｐゴシック" pitchFamily="50" charset="-128"/>
              </a:rPr>
              <a:t>sin2φ</a:t>
            </a:r>
            <a:r>
              <a:rPr lang="en-US" altLang="ja-JP" sz="2000" baseline="-25000" dirty="0" smtClean="0">
                <a:ea typeface="ＭＳ Ｐゴシック" pitchFamily="50" charset="-128"/>
              </a:rPr>
              <a:t>1</a:t>
            </a:r>
            <a:r>
              <a:rPr lang="ja-JP" altLang="en-US" sz="2000" dirty="0" smtClean="0">
                <a:ea typeface="ＭＳ Ｐゴシック" pitchFamily="50" charset="-128"/>
              </a:rPr>
              <a:t>の測定など</a:t>
            </a:r>
            <a:endParaRPr lang="en-US" altLang="ja-JP" sz="2000" dirty="0" smtClean="0">
              <a:ea typeface="ＭＳ Ｐゴシック" pitchFamily="50" charset="-128"/>
            </a:endParaRPr>
          </a:p>
          <a:p>
            <a:pPr lvl="1">
              <a:buFont typeface="Wingdings" pitchFamily="2" charset="2"/>
              <a:buChar char="v"/>
            </a:pPr>
            <a:r>
              <a:rPr lang="ja-JP" altLang="en-US" sz="2000" dirty="0" smtClean="0">
                <a:ea typeface="ＭＳ Ｐゴシック" pitchFamily="50" charset="-128"/>
              </a:rPr>
              <a:t>小林・益川のノーベル物理学賞にも決定的な貢献</a:t>
            </a:r>
            <a:endParaRPr lang="en-US" altLang="ja-JP" sz="2000" dirty="0" smtClean="0">
              <a:ea typeface="ＭＳ Ｐゴシック" pitchFamily="50" charset="-128"/>
            </a:endParaRPr>
          </a:p>
          <a:p>
            <a:pPr>
              <a:buSzPct val="75000"/>
              <a:buFont typeface="Wingdings" pitchFamily="2" charset="2"/>
              <a:buChar char="v"/>
            </a:pPr>
            <a:r>
              <a:rPr lang="en-US" altLang="ja-JP" sz="2400" dirty="0" smtClean="0">
                <a:latin typeface="ＭＳ Ｐゴシック" pitchFamily="50" charset="-128"/>
                <a:ea typeface="ＭＳ Ｐゴシック" pitchFamily="50" charset="-128"/>
              </a:rPr>
              <a:t>KEKB</a:t>
            </a:r>
            <a:r>
              <a:rPr lang="ja-JP" altLang="en-US" sz="2400" dirty="0" smtClean="0">
                <a:latin typeface="ＭＳ Ｐゴシック" pitchFamily="50" charset="-128"/>
                <a:ea typeface="ＭＳ Ｐゴシック" pitchFamily="50" charset="-128"/>
              </a:rPr>
              <a:t>加速器は</a:t>
            </a:r>
            <a:r>
              <a:rPr lang="en-US" altLang="ja-JP" sz="2400" dirty="0" smtClean="0">
                <a:latin typeface="ＭＳ Ｐゴシック" pitchFamily="50" charset="-128"/>
                <a:ea typeface="ＭＳ Ｐゴシック" pitchFamily="50" charset="-128"/>
              </a:rPr>
              <a:t>2009</a:t>
            </a:r>
            <a:r>
              <a:rPr lang="ja-JP" altLang="en-US" sz="2400" dirty="0" smtClean="0">
                <a:latin typeface="ＭＳ Ｐゴシック" pitchFamily="50" charset="-128"/>
                <a:ea typeface="ＭＳ Ｐゴシック" pitchFamily="50" charset="-128"/>
              </a:rPr>
              <a:t>年</a:t>
            </a:r>
            <a:r>
              <a:rPr lang="en-US" altLang="ja-JP" sz="2400" dirty="0" smtClean="0">
                <a:latin typeface="ＭＳ Ｐゴシック" pitchFamily="50" charset="-128"/>
                <a:ea typeface="ＭＳ Ｐゴシック" pitchFamily="50" charset="-128"/>
              </a:rPr>
              <a:t>6</a:t>
            </a:r>
            <a:r>
              <a:rPr lang="ja-JP" altLang="en-US" sz="2400" dirty="0" smtClean="0">
                <a:latin typeface="ＭＳ Ｐゴシック" pitchFamily="50" charset="-128"/>
                <a:ea typeface="ＭＳ Ｐゴシック" pitchFamily="50" charset="-128"/>
              </a:rPr>
              <a:t>月世界最大のルミノシティ</a:t>
            </a:r>
            <a:endParaRPr lang="en-US" altLang="ja-JP" sz="2400" dirty="0" smtClean="0">
              <a:latin typeface="ＭＳ Ｐゴシック" pitchFamily="50" charset="-128"/>
              <a:ea typeface="ＭＳ Ｐゴシック" pitchFamily="50" charset="-128"/>
            </a:endParaRPr>
          </a:p>
          <a:p>
            <a:pPr>
              <a:buSzPct val="75000"/>
              <a:buNone/>
            </a:pPr>
            <a:r>
              <a:rPr lang="ja-JP" altLang="en-US" sz="2400" dirty="0" smtClean="0">
                <a:ea typeface="ＭＳ Ｐゴシック" pitchFamily="50" charset="-128"/>
              </a:rPr>
              <a:t>    </a:t>
            </a:r>
            <a:r>
              <a:rPr lang="en-US" altLang="ja-JP" sz="2400" dirty="0" smtClean="0">
                <a:ea typeface="ＭＳ Ｐゴシック" pitchFamily="50" charset="-128"/>
              </a:rPr>
              <a:t>2.1×10</a:t>
            </a:r>
            <a:r>
              <a:rPr lang="en-US" altLang="ja-JP" sz="2400" baseline="30000" dirty="0" smtClean="0">
                <a:ea typeface="ＭＳ Ｐゴシック" pitchFamily="50" charset="-128"/>
              </a:rPr>
              <a:t>34</a:t>
            </a:r>
            <a:r>
              <a:rPr lang="en-US" altLang="ja-JP" sz="2400" dirty="0" smtClean="0">
                <a:ea typeface="ＭＳ Ｐゴシック" pitchFamily="50" charset="-128"/>
              </a:rPr>
              <a:t>cm</a:t>
            </a:r>
            <a:r>
              <a:rPr lang="en-US" altLang="ja-JP" sz="2400" baseline="30000" dirty="0" smtClean="0">
                <a:ea typeface="ＭＳ Ｐゴシック" pitchFamily="50" charset="-128"/>
              </a:rPr>
              <a:t>-2</a:t>
            </a:r>
            <a:r>
              <a:rPr lang="en-US" altLang="ja-JP" sz="2400" dirty="0" smtClean="0">
                <a:ea typeface="ＭＳ Ｐゴシック" pitchFamily="50" charset="-128"/>
              </a:rPr>
              <a:t>s</a:t>
            </a:r>
            <a:r>
              <a:rPr lang="en-US" altLang="ja-JP" sz="2400" baseline="30000" dirty="0" smtClean="0">
                <a:ea typeface="ＭＳ Ｐゴシック" pitchFamily="50" charset="-128"/>
              </a:rPr>
              <a:t>-2</a:t>
            </a:r>
            <a:r>
              <a:rPr lang="ja-JP" altLang="en-US" sz="2400" dirty="0" smtClean="0">
                <a:ea typeface="ＭＳ Ｐゴシック" pitchFamily="50" charset="-128"/>
              </a:rPr>
              <a:t>　を達成</a:t>
            </a:r>
            <a:endParaRPr lang="en-US" altLang="ja-JP" sz="2400" dirty="0" smtClean="0">
              <a:ea typeface="ＭＳ Ｐゴシック" pitchFamily="50" charset="-128"/>
            </a:endParaRPr>
          </a:p>
          <a:p>
            <a:pPr>
              <a:buSzPct val="75000"/>
              <a:buNone/>
            </a:pPr>
            <a:endParaRPr lang="en-US" altLang="ja-JP" sz="2400" dirty="0" smtClean="0">
              <a:latin typeface="+mj-lt"/>
            </a:endParaRPr>
          </a:p>
          <a:p>
            <a:pPr>
              <a:buSzPct val="75000"/>
              <a:buFont typeface="Wingdings" pitchFamily="2" charset="2"/>
              <a:buChar char="v"/>
            </a:pPr>
            <a:r>
              <a:rPr lang="en-US" altLang="ja-JP" sz="2400" dirty="0" smtClean="0">
                <a:ea typeface="ＭＳ Ｐゴシック" pitchFamily="50" charset="-128"/>
              </a:rPr>
              <a:t>B</a:t>
            </a:r>
            <a:r>
              <a:rPr lang="en-US" altLang="ja-JP" sz="2400" baseline="30000" dirty="0" smtClean="0">
                <a:ea typeface="ＭＳ Ｐゴシック" pitchFamily="50" charset="-128"/>
              </a:rPr>
              <a:t>0</a:t>
            </a:r>
            <a:r>
              <a:rPr lang="ja-JP" altLang="en-US" sz="2400" dirty="0" smtClean="0">
                <a:ea typeface="ＭＳ Ｐゴシック" pitchFamily="50" charset="-128"/>
              </a:rPr>
              <a:t>→</a:t>
            </a:r>
            <a:r>
              <a:rPr lang="en-US" altLang="ja-JP" sz="2400" dirty="0" smtClean="0">
                <a:ea typeface="ＭＳ Ｐゴシック" pitchFamily="50" charset="-128"/>
              </a:rPr>
              <a:t>φK</a:t>
            </a:r>
            <a:r>
              <a:rPr lang="en-US" altLang="ja-JP" sz="2400" baseline="30000" dirty="0" smtClean="0">
                <a:ea typeface="ＭＳ Ｐゴシック" pitchFamily="50" charset="-128"/>
              </a:rPr>
              <a:t>0</a:t>
            </a:r>
            <a:r>
              <a:rPr lang="ja-JP" altLang="en-US" sz="2400" dirty="0" smtClean="0">
                <a:ea typeface="ＭＳ Ｐゴシック" pitchFamily="50" charset="-128"/>
              </a:rPr>
              <a:t>や</a:t>
            </a:r>
            <a:r>
              <a:rPr lang="en-US" altLang="ja-JP" sz="2400" dirty="0" smtClean="0">
                <a:ea typeface="ＭＳ Ｐゴシック" pitchFamily="50" charset="-128"/>
              </a:rPr>
              <a:t>B</a:t>
            </a:r>
            <a:r>
              <a:rPr lang="en-US" altLang="ja-JP" sz="2400" baseline="30000" dirty="0" smtClean="0">
                <a:ea typeface="ＭＳ Ｐゴシック" pitchFamily="50" charset="-128"/>
              </a:rPr>
              <a:t>0</a:t>
            </a:r>
            <a:r>
              <a:rPr lang="ja-JP" altLang="en-US" sz="2400" dirty="0" smtClean="0">
                <a:ea typeface="ＭＳ Ｐゴシック" pitchFamily="50" charset="-128"/>
              </a:rPr>
              <a:t>→</a:t>
            </a:r>
            <a:r>
              <a:rPr lang="en-US" altLang="ja-JP" sz="2400" dirty="0" smtClean="0">
                <a:ea typeface="ＭＳ Ｐゴシック" pitchFamily="50" charset="-128"/>
              </a:rPr>
              <a:t>η’K</a:t>
            </a:r>
            <a:r>
              <a:rPr lang="en-US" altLang="ja-JP" sz="2400" baseline="30000" dirty="0" smtClean="0">
                <a:ea typeface="ＭＳ Ｐゴシック" pitchFamily="50" charset="-128"/>
              </a:rPr>
              <a:t>0</a:t>
            </a:r>
            <a:r>
              <a:rPr lang="ja-JP" altLang="en-US" sz="2400" dirty="0" smtClean="0">
                <a:ea typeface="ＭＳ Ｐゴシック" pitchFamily="50" charset="-128"/>
              </a:rPr>
              <a:t>など稀崩壊過程における</a:t>
            </a:r>
            <a:r>
              <a:rPr lang="en-US" altLang="ja-JP" sz="2400" dirty="0" smtClean="0">
                <a:ea typeface="ＭＳ Ｐゴシック" pitchFamily="50" charset="-128"/>
              </a:rPr>
              <a:t>CP</a:t>
            </a:r>
            <a:r>
              <a:rPr lang="ja-JP" altLang="en-US" sz="2400" dirty="0" smtClean="0">
                <a:ea typeface="ＭＳ Ｐゴシック" pitchFamily="50" charset="-128"/>
              </a:rPr>
              <a:t>非保存の測定による新物理の探索</a:t>
            </a:r>
            <a:endParaRPr lang="en-US" altLang="ja-JP" sz="2400" dirty="0" smtClean="0">
              <a:ea typeface="ＭＳ Ｐゴシック" pitchFamily="50" charset="-128"/>
            </a:endParaRPr>
          </a:p>
          <a:p>
            <a:pPr>
              <a:buSzPct val="75000"/>
              <a:buFont typeface="Wingdings" pitchFamily="2" charset="2"/>
              <a:buChar char="v"/>
            </a:pPr>
            <a:r>
              <a:rPr lang="ja-JP" altLang="en-US" sz="2400" dirty="0" smtClean="0">
                <a:ea typeface="ＭＳ Ｐゴシック" pitchFamily="50" charset="-128"/>
              </a:rPr>
              <a:t>バリオンやメソンの範疇に入らない可能性のあるエキゾチックなハドロンの詳細な研究</a:t>
            </a:r>
            <a:endParaRPr kumimoji="1" lang="en-US" altLang="ja-JP" sz="2400" dirty="0" smtClean="0"/>
          </a:p>
          <a:p>
            <a:pPr lvl="1"/>
            <a:endParaRPr kumimoji="1" lang="ja-JP" altLang="en-US" sz="2100" dirty="0">
              <a:latin typeface="+mj-lt"/>
            </a:endParaRPr>
          </a:p>
        </p:txBody>
      </p:sp>
      <p:sp>
        <p:nvSpPr>
          <p:cNvPr id="4" name="テキスト ボックス 3"/>
          <p:cNvSpPr txBox="1"/>
          <p:nvPr/>
        </p:nvSpPr>
        <p:spPr>
          <a:xfrm>
            <a:off x="1998193" y="5975406"/>
            <a:ext cx="6429420" cy="523220"/>
          </a:xfrm>
          <a:prstGeom prst="rect">
            <a:avLst/>
          </a:prstGeom>
          <a:noFill/>
          <a:ln>
            <a:noFill/>
          </a:ln>
        </p:spPr>
        <p:txBody>
          <a:bodyPr wrap="square" rtlCol="0">
            <a:spAutoFit/>
          </a:bodyPr>
          <a:lstStyle/>
          <a:p>
            <a:r>
              <a:rPr kumimoji="1" lang="ja-JP" altLang="en-US" sz="2800" dirty="0" smtClean="0">
                <a:solidFill>
                  <a:schemeClr val="accent3">
                    <a:lumMod val="75000"/>
                  </a:schemeClr>
                </a:solidFill>
                <a:latin typeface="ＭＳ Ｐゴシック" pitchFamily="50" charset="-128"/>
                <a:ea typeface="ＭＳ Ｐゴシック" pitchFamily="50" charset="-128"/>
              </a:rPr>
              <a:t>更なるルミノシティの向上が必要</a:t>
            </a:r>
            <a:endParaRPr kumimoji="1" lang="ja-JP" altLang="en-US" sz="2800" dirty="0">
              <a:solidFill>
                <a:schemeClr val="accent3">
                  <a:lumMod val="75000"/>
                </a:schemeClr>
              </a:solidFill>
              <a:latin typeface="ＭＳ Ｐゴシック" pitchFamily="50" charset="-128"/>
              <a:ea typeface="ＭＳ Ｐゴシック" pitchFamily="50" charset="-128"/>
            </a:endParaRPr>
          </a:p>
        </p:txBody>
      </p:sp>
      <p:sp>
        <p:nvSpPr>
          <p:cNvPr id="5" name="右矢印 4"/>
          <p:cNvSpPr/>
          <p:nvPr/>
        </p:nvSpPr>
        <p:spPr>
          <a:xfrm>
            <a:off x="1225215" y="6093296"/>
            <a:ext cx="648072" cy="28803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3">
                  <a:lumMod val="75000"/>
                </a:schemeClr>
              </a:solidFill>
            </a:endParaRPr>
          </a:p>
        </p:txBody>
      </p:sp>
      <p:sp>
        <p:nvSpPr>
          <p:cNvPr id="6" name="スライド番号プレースホルダ 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a:t>
            </a:fld>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γ</a:t>
            </a:r>
            <a:r>
              <a:rPr kumimoji="1" lang="ja-JP" altLang="en-US" dirty="0" smtClean="0"/>
              <a:t>線照射</a:t>
            </a:r>
            <a:endParaRPr kumimoji="1" lang="ja-JP" altLang="en-US" dirty="0"/>
          </a:p>
        </p:txBody>
      </p:sp>
      <p:sp>
        <p:nvSpPr>
          <p:cNvPr id="5" name="コンテンツ プレースホルダ 4"/>
          <p:cNvSpPr>
            <a:spLocks noGrp="1"/>
          </p:cNvSpPr>
          <p:nvPr>
            <p:ph sz="quarter" idx="1"/>
          </p:nvPr>
        </p:nvSpPr>
        <p:spPr>
          <a:xfrm>
            <a:off x="612648" y="1741512"/>
            <a:ext cx="8153400" cy="4495800"/>
          </a:xfrm>
        </p:spPr>
        <p:txBody>
          <a:bodyPr/>
          <a:lstStyle/>
          <a:p>
            <a:pPr>
              <a:buSzPct val="75000"/>
              <a:buFont typeface="Wingdings" pitchFamily="2" charset="2"/>
              <a:buChar char="v"/>
            </a:pPr>
            <a:r>
              <a:rPr lang="ja-JP" altLang="en-US" sz="2400" dirty="0" smtClean="0">
                <a:latin typeface="+mn-ea"/>
              </a:rPr>
              <a:t>線源</a:t>
            </a:r>
            <a:r>
              <a:rPr lang="en-US" altLang="ja-JP" sz="2400" baseline="30000" dirty="0" smtClean="0">
                <a:ea typeface="ＭＳ Ｐゴシック" pitchFamily="50" charset="-128"/>
              </a:rPr>
              <a:t>60</a:t>
            </a:r>
            <a:r>
              <a:rPr lang="en-US" altLang="ja-JP" sz="2400" dirty="0" smtClean="0">
                <a:ea typeface="ＭＳ Ｐゴシック" pitchFamily="50" charset="-128"/>
              </a:rPr>
              <a:t>Co</a:t>
            </a:r>
          </a:p>
          <a:p>
            <a:pPr>
              <a:buSzPct val="75000"/>
              <a:buFont typeface="Wingdings" pitchFamily="2" charset="2"/>
              <a:buChar char="v"/>
            </a:pPr>
            <a:r>
              <a:rPr lang="ja-JP" altLang="en-US" sz="2400" dirty="0" smtClean="0">
                <a:latin typeface="+mn-ea"/>
              </a:rPr>
              <a:t>線源の強度からサンプルの位置と</a:t>
            </a:r>
            <a:endParaRPr lang="en-US" altLang="ja-JP" sz="2400" dirty="0" smtClean="0">
              <a:latin typeface="+mn-ea"/>
            </a:endParaRPr>
          </a:p>
          <a:p>
            <a:pPr>
              <a:buSzPct val="75000"/>
              <a:buNone/>
            </a:pPr>
            <a:r>
              <a:rPr lang="ja-JP" altLang="en-US" sz="2400" dirty="0" smtClean="0">
                <a:latin typeface="+mn-ea"/>
              </a:rPr>
              <a:t>　 照射時間を計算しサンプルを設置する。</a:t>
            </a:r>
            <a:endParaRPr lang="en-US" altLang="ja-JP" sz="2400" dirty="0" smtClean="0">
              <a:latin typeface="+mn-ea"/>
            </a:endParaRPr>
          </a:p>
          <a:p>
            <a:endParaRPr lang="ja-JP" altLang="en-US" dirty="0" smtClean="0"/>
          </a:p>
          <a:p>
            <a:endParaRPr kumimoji="1" lang="ja-JP" altLang="en-US" dirty="0"/>
          </a:p>
        </p:txBody>
      </p:sp>
      <p:graphicFrame>
        <p:nvGraphicFramePr>
          <p:cNvPr id="8" name="コンテンツ プレースホルダ 10"/>
          <p:cNvGraphicFramePr>
            <a:graphicFrameLocks/>
          </p:cNvGraphicFramePr>
          <p:nvPr/>
        </p:nvGraphicFramePr>
        <p:xfrm>
          <a:off x="755576" y="4221088"/>
          <a:ext cx="4536504" cy="1493520"/>
        </p:xfrm>
        <a:graphic>
          <a:graphicData uri="http://schemas.openxmlformats.org/drawingml/2006/table">
            <a:tbl>
              <a:tblPr firstRow="1" bandRow="1">
                <a:tableStyleId>{5C22544A-7EE6-4342-B048-85BDC9FD1C3A}</a:tableStyleId>
              </a:tblPr>
              <a:tblGrid>
                <a:gridCol w="2268252"/>
                <a:gridCol w="2268252"/>
              </a:tblGrid>
              <a:tr h="370840">
                <a:tc>
                  <a:txBody>
                    <a:bodyPr/>
                    <a:lstStyle/>
                    <a:p>
                      <a:pPr algn="ctr"/>
                      <a:r>
                        <a:rPr kumimoji="1" lang="en-US" altLang="ja-JP" sz="2000" dirty="0" smtClean="0">
                          <a:latin typeface="+mn-lt"/>
                        </a:rPr>
                        <a:t>APD</a:t>
                      </a:r>
                      <a:r>
                        <a:rPr kumimoji="1" lang="ja-JP" altLang="en-US" sz="2000" dirty="0" smtClean="0">
                          <a:latin typeface="+mn-lt"/>
                        </a:rPr>
                        <a:t>サンプル</a:t>
                      </a:r>
                      <a:endParaRPr kumimoji="1" lang="en-US" altLang="ja-JP" sz="2000" dirty="0" smtClean="0">
                        <a:latin typeface="+mn-lt"/>
                      </a:endParaRPr>
                    </a:p>
                    <a:p>
                      <a:pPr algn="ctr"/>
                      <a:r>
                        <a:rPr kumimoji="1" lang="ja-JP" altLang="en-US" sz="2000" dirty="0" smtClean="0">
                          <a:latin typeface="+mn-lt"/>
                        </a:rPr>
                        <a:t>製造番号</a:t>
                      </a:r>
                      <a:endParaRPr kumimoji="1" lang="ja-JP" altLang="en-US" sz="2000" dirty="0">
                        <a:latin typeface="+mn-lt"/>
                      </a:endParaRPr>
                    </a:p>
                  </a:txBody>
                  <a:tcPr/>
                </a:tc>
                <a:tc>
                  <a:txBody>
                    <a:bodyPr/>
                    <a:lstStyle/>
                    <a:p>
                      <a:pPr algn="ctr"/>
                      <a:r>
                        <a:rPr kumimoji="1" lang="ja-JP" altLang="en-US" sz="2000" dirty="0" smtClean="0">
                          <a:latin typeface="+mn-lt"/>
                        </a:rPr>
                        <a:t>積算照射量</a:t>
                      </a:r>
                      <a:r>
                        <a:rPr kumimoji="1" lang="en-US" altLang="ja-JP" sz="2000" dirty="0" smtClean="0">
                          <a:latin typeface="+mn-lt"/>
                        </a:rPr>
                        <a:t>(Gy)</a:t>
                      </a:r>
                      <a:endParaRPr kumimoji="1" lang="ja-JP" altLang="en-US" sz="2000" dirty="0">
                        <a:latin typeface="+mn-lt"/>
                      </a:endParaRPr>
                    </a:p>
                  </a:txBody>
                  <a:tcPr/>
                </a:tc>
              </a:tr>
              <a:tr h="370840">
                <a:tc>
                  <a:txBody>
                    <a:bodyPr/>
                    <a:lstStyle/>
                    <a:p>
                      <a:pPr algn="ctr"/>
                      <a:r>
                        <a:rPr kumimoji="1" lang="en-US" altLang="ja-JP" sz="2000" dirty="0" smtClean="0"/>
                        <a:t>AA4297</a:t>
                      </a:r>
                    </a:p>
                  </a:txBody>
                  <a:tcPr/>
                </a:tc>
                <a:tc>
                  <a:txBody>
                    <a:bodyPr/>
                    <a:lstStyle/>
                    <a:p>
                      <a:pPr algn="ctr"/>
                      <a:r>
                        <a:rPr kumimoji="1" lang="en-US" altLang="ja-JP" sz="2000" dirty="0" smtClean="0"/>
                        <a:t>10</a:t>
                      </a:r>
                      <a:endParaRPr kumimoji="1" lang="ja-JP" altLang="en-US" sz="2000" dirty="0"/>
                    </a:p>
                  </a:txBody>
                  <a:tcPr/>
                </a:tc>
              </a:tr>
              <a:tr h="370840">
                <a:tc>
                  <a:txBody>
                    <a:bodyPr/>
                    <a:lstStyle/>
                    <a:p>
                      <a:pPr algn="ctr"/>
                      <a:r>
                        <a:rPr kumimoji="1" lang="en-US" altLang="ja-JP" sz="2000" dirty="0" smtClean="0"/>
                        <a:t>AA4305</a:t>
                      </a:r>
                      <a:endParaRPr kumimoji="1" lang="ja-JP" altLang="en-US" sz="2000" dirty="0"/>
                    </a:p>
                  </a:txBody>
                  <a:tcPr/>
                </a:tc>
                <a:tc>
                  <a:txBody>
                    <a:bodyPr/>
                    <a:lstStyle/>
                    <a:p>
                      <a:pPr algn="ctr"/>
                      <a:r>
                        <a:rPr kumimoji="1" lang="en-US" altLang="ja-JP" sz="2000" dirty="0" smtClean="0"/>
                        <a:t>100</a:t>
                      </a:r>
                      <a:endParaRPr kumimoji="1" lang="ja-JP" altLang="en-US" sz="2000" dirty="0"/>
                    </a:p>
                  </a:txBody>
                  <a:tcPr/>
                </a:tc>
              </a:tr>
            </a:tbl>
          </a:graphicData>
        </a:graphic>
      </p:graphicFrame>
      <p:pic>
        <p:nvPicPr>
          <p:cNvPr id="5124" name="Picture 4"/>
          <p:cNvPicPr>
            <a:picLocks noChangeAspect="1" noChangeArrowheads="1"/>
          </p:cNvPicPr>
          <p:nvPr/>
        </p:nvPicPr>
        <p:blipFill>
          <a:blip r:embed="rId3" cstate="print"/>
          <a:srcRect/>
          <a:stretch>
            <a:fillRect/>
          </a:stretch>
        </p:blipFill>
        <p:spPr bwMode="auto">
          <a:xfrm>
            <a:off x="6084168" y="4077072"/>
            <a:ext cx="2705627" cy="2031628"/>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6516216" y="1844824"/>
            <a:ext cx="2039640" cy="1511120"/>
          </a:xfrm>
          <a:prstGeom prst="rect">
            <a:avLst/>
          </a:prstGeom>
          <a:noFill/>
          <a:ln w="9525">
            <a:noFill/>
            <a:miter lim="800000"/>
            <a:headEnd/>
            <a:tailEnd/>
          </a:ln>
        </p:spPr>
      </p:pic>
      <p:sp>
        <p:nvSpPr>
          <p:cNvPr id="7" name="テキスト ボックス 6"/>
          <p:cNvSpPr txBox="1"/>
          <p:nvPr/>
        </p:nvSpPr>
        <p:spPr>
          <a:xfrm>
            <a:off x="6112425" y="3429000"/>
            <a:ext cx="2852063"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東京工業大学放射線照射施設</a:t>
            </a:r>
            <a:endParaRPr kumimoji="1" lang="ja-JP" altLang="en-US" sz="1600" dirty="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30</a:t>
            </a:fld>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γ</a:t>
            </a:r>
            <a:r>
              <a:rPr kumimoji="1" lang="ja-JP" altLang="en-US" sz="4000" dirty="0" smtClean="0"/>
              <a:t>線照射前後での</a:t>
            </a:r>
            <a:r>
              <a:rPr kumimoji="1" lang="en-US" altLang="ja-JP" sz="4000" dirty="0" smtClean="0"/>
              <a:t>I-V</a:t>
            </a:r>
            <a:r>
              <a:rPr kumimoji="1" lang="ja-JP" altLang="en-US" sz="4000" dirty="0" smtClean="0"/>
              <a:t>特性の変化</a:t>
            </a:r>
            <a:endParaRPr kumimoji="1" lang="ja-JP" altLang="en-US" sz="4000" dirty="0"/>
          </a:p>
        </p:txBody>
      </p:sp>
      <p:sp>
        <p:nvSpPr>
          <p:cNvPr id="3" name="コンテンツ プレースホルダ 2"/>
          <p:cNvSpPr>
            <a:spLocks noGrp="1"/>
          </p:cNvSpPr>
          <p:nvPr>
            <p:ph sz="quarter" idx="1"/>
          </p:nvPr>
        </p:nvSpPr>
        <p:spPr>
          <a:xfrm>
            <a:off x="755576" y="4797152"/>
            <a:ext cx="7920880" cy="1872208"/>
          </a:xfrm>
        </p:spPr>
        <p:txBody>
          <a:bodyPr>
            <a:normAutofit fontScale="92500"/>
          </a:bodyPr>
          <a:lstStyle/>
          <a:p>
            <a:pPr>
              <a:buClr>
                <a:schemeClr val="accent1"/>
              </a:buClr>
              <a:buSzPct val="75000"/>
              <a:buNone/>
            </a:pPr>
            <a:r>
              <a:rPr lang="ja-JP" altLang="en-US" sz="2000" dirty="0" smtClean="0"/>
              <a:t>照射後の漏れ電流は、</a:t>
            </a:r>
            <a:endParaRPr lang="en-US" altLang="ja-JP" sz="2000" dirty="0" smtClean="0"/>
          </a:p>
          <a:p>
            <a:pPr lvl="1">
              <a:buSzPct val="75000"/>
              <a:buFont typeface="Wingdings" pitchFamily="2" charset="2"/>
              <a:buChar char="l"/>
            </a:pPr>
            <a:r>
              <a:rPr lang="en-US" altLang="ja-JP" sz="2000" dirty="0" smtClean="0"/>
              <a:t>10Gy</a:t>
            </a:r>
            <a:r>
              <a:rPr lang="ja-JP" altLang="en-US" sz="2000" dirty="0" smtClean="0"/>
              <a:t>照射した場合、</a:t>
            </a:r>
            <a:r>
              <a:rPr lang="en-US" altLang="ja-JP" sz="2000" dirty="0" smtClean="0"/>
              <a:t>200~400V</a:t>
            </a:r>
            <a:r>
              <a:rPr lang="ja-JP" altLang="en-US" sz="2000" dirty="0" smtClean="0"/>
              <a:t>の間で約</a:t>
            </a:r>
            <a:r>
              <a:rPr lang="en-US" altLang="ja-JP" sz="2000" dirty="0" smtClean="0"/>
              <a:t>10~20%</a:t>
            </a:r>
            <a:r>
              <a:rPr lang="ja-JP" altLang="en-US" sz="2000" dirty="0" smtClean="0"/>
              <a:t>増加する。</a:t>
            </a:r>
            <a:endParaRPr lang="en-US" altLang="ja-JP" sz="2000" dirty="0" smtClean="0"/>
          </a:p>
          <a:p>
            <a:pPr lvl="1">
              <a:buSzPct val="75000"/>
              <a:buFont typeface="Wingdings" pitchFamily="2" charset="2"/>
              <a:buChar char="l"/>
            </a:pPr>
            <a:r>
              <a:rPr kumimoji="1" lang="en-US" altLang="ja-JP" sz="2000" dirty="0" smtClean="0"/>
              <a:t>100Gy</a:t>
            </a:r>
            <a:r>
              <a:rPr kumimoji="1" lang="ja-JP" altLang="en-US" sz="2000" dirty="0" smtClean="0"/>
              <a:t>照射した場合、</a:t>
            </a:r>
            <a:endParaRPr lang="en-US" altLang="ja-JP" sz="2000" dirty="0" smtClean="0"/>
          </a:p>
          <a:p>
            <a:pPr lvl="2">
              <a:buFont typeface="Wingdings" pitchFamily="2" charset="2"/>
              <a:buChar char="l"/>
            </a:pPr>
            <a:r>
              <a:rPr lang="ja-JP" altLang="en-US" sz="2000" dirty="0" smtClean="0"/>
              <a:t>印加電圧が低いところでは、約</a:t>
            </a:r>
            <a:r>
              <a:rPr lang="en-US" altLang="ja-JP" sz="2000" dirty="0" smtClean="0"/>
              <a:t>7~8</a:t>
            </a:r>
            <a:r>
              <a:rPr lang="ja-JP" altLang="en-US" sz="2000" dirty="0" smtClean="0"/>
              <a:t>倍大きくなる。</a:t>
            </a:r>
            <a:endParaRPr lang="en-US" altLang="ja-JP" sz="2000" dirty="0" smtClean="0"/>
          </a:p>
          <a:p>
            <a:pPr lvl="2">
              <a:buFont typeface="Wingdings" pitchFamily="2" charset="2"/>
              <a:buChar char="l"/>
            </a:pPr>
            <a:r>
              <a:rPr lang="en-US" altLang="ja-JP" sz="2000" dirty="0" smtClean="0"/>
              <a:t>330~390V</a:t>
            </a:r>
            <a:r>
              <a:rPr lang="ja-JP" altLang="en-US" sz="2000" dirty="0" smtClean="0"/>
              <a:t>では、山のようなカーブを描き、最大約</a:t>
            </a:r>
            <a:r>
              <a:rPr lang="en-US" altLang="ja-JP" sz="2000" dirty="0" smtClean="0"/>
              <a:t>4</a:t>
            </a:r>
            <a:r>
              <a:rPr lang="ja-JP" altLang="en-US" sz="2000" dirty="0" smtClean="0"/>
              <a:t>倍大きくなる。</a:t>
            </a:r>
            <a:endParaRPr lang="en-US" altLang="ja-JP" sz="2000" dirty="0" smtClean="0"/>
          </a:p>
        </p:txBody>
      </p:sp>
      <p:graphicFrame>
        <p:nvGraphicFramePr>
          <p:cNvPr id="4" name="グラフ 3"/>
          <p:cNvGraphicFramePr/>
          <p:nvPr/>
        </p:nvGraphicFramePr>
        <p:xfrm>
          <a:off x="0" y="1700808"/>
          <a:ext cx="4572000" cy="2887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nvGraphicFramePr>
        <p:xfrm>
          <a:off x="4572000" y="1700808"/>
          <a:ext cx="4572000" cy="2887216"/>
        </p:xfrm>
        <a:graphic>
          <a:graphicData uri="http://schemas.openxmlformats.org/drawingml/2006/chart">
            <c:chart xmlns:c="http://schemas.openxmlformats.org/drawingml/2006/chart" xmlns:r="http://schemas.openxmlformats.org/officeDocument/2006/relationships" r:id="rId4"/>
          </a:graphicData>
        </a:graphic>
      </p:graphicFrame>
      <p:sp>
        <p:nvSpPr>
          <p:cNvPr id="6" name="スライド番号プレースホルダ 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31</a:t>
            </a:fld>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γ</a:t>
            </a:r>
            <a:r>
              <a:rPr kumimoji="1" lang="ja-JP" altLang="en-US" dirty="0" smtClean="0"/>
              <a:t>線照射による雑音レベルへの影響</a:t>
            </a:r>
            <a:endParaRPr kumimoji="1" lang="ja-JP" altLang="en-US" dirty="0"/>
          </a:p>
        </p:txBody>
      </p:sp>
      <p:sp>
        <p:nvSpPr>
          <p:cNvPr id="3" name="コンテンツ プレースホルダ 2"/>
          <p:cNvSpPr>
            <a:spLocks noGrp="1"/>
          </p:cNvSpPr>
          <p:nvPr>
            <p:ph sz="quarter" idx="1"/>
          </p:nvPr>
        </p:nvSpPr>
        <p:spPr>
          <a:xfrm>
            <a:off x="6444208" y="1772816"/>
            <a:ext cx="2592288" cy="4608512"/>
          </a:xfrm>
        </p:spPr>
        <p:txBody>
          <a:bodyPr>
            <a:normAutofit/>
          </a:bodyPr>
          <a:lstStyle/>
          <a:p>
            <a:pPr>
              <a:buSzPct val="75000"/>
              <a:buFont typeface="Wingdings" pitchFamily="2" charset="2"/>
              <a:buChar char="l"/>
            </a:pPr>
            <a:r>
              <a:rPr kumimoji="1" lang="en-US" altLang="ja-JP" sz="2200" dirty="0" smtClean="0"/>
              <a:t>10Gy</a:t>
            </a:r>
            <a:r>
              <a:rPr kumimoji="1" lang="ja-JP" altLang="en-US" sz="2200" dirty="0" err="1" smtClean="0"/>
              <a:t>、</a:t>
            </a:r>
            <a:r>
              <a:rPr kumimoji="1" lang="en-US" altLang="ja-JP" sz="2200" dirty="0" smtClean="0"/>
              <a:t>100Gy</a:t>
            </a:r>
            <a:r>
              <a:rPr kumimoji="1" lang="ja-JP" altLang="en-US" sz="2200" dirty="0" smtClean="0"/>
              <a:t>共に照射前後で顕著な変化は見られない</a:t>
            </a:r>
            <a:r>
              <a:rPr kumimoji="1" lang="ja-JP" altLang="en-US" sz="2000" dirty="0" smtClean="0"/>
              <a:t>。</a:t>
            </a:r>
            <a:endParaRPr kumimoji="1" lang="en-US" altLang="ja-JP" sz="2000" dirty="0" smtClean="0"/>
          </a:p>
          <a:p>
            <a:pPr>
              <a:buSzPct val="75000"/>
              <a:buNone/>
            </a:pPr>
            <a:endParaRPr lang="en-US" altLang="ja-JP" sz="2000" dirty="0" smtClean="0"/>
          </a:p>
          <a:p>
            <a:pPr>
              <a:buSzPct val="75000"/>
              <a:buNone/>
            </a:pPr>
            <a:endParaRPr lang="en-US" altLang="ja-JP" sz="2000" dirty="0" smtClean="0"/>
          </a:p>
          <a:p>
            <a:pPr>
              <a:buSzPct val="75000"/>
              <a:buFont typeface="Wingdings" pitchFamily="2" charset="2"/>
              <a:buChar char="l"/>
            </a:pPr>
            <a:r>
              <a:rPr lang="ja-JP" altLang="en-US" sz="2000" dirty="0" smtClean="0"/>
              <a:t>漏れ電流の変化が</a:t>
            </a:r>
            <a:r>
              <a:rPr lang="en-US" altLang="ja-JP" sz="2000" dirty="0" smtClean="0"/>
              <a:t>4</a:t>
            </a:r>
            <a:r>
              <a:rPr lang="ja-JP" altLang="en-US" sz="2000" dirty="0" smtClean="0"/>
              <a:t>倍程度では、雑音レベルへの影響は無視できることがわかった。</a:t>
            </a:r>
            <a:endParaRPr lang="en-US" altLang="ja-JP" sz="2000" dirty="0" smtClean="0"/>
          </a:p>
          <a:p>
            <a:pPr>
              <a:buSzPct val="75000"/>
              <a:buNone/>
            </a:pPr>
            <a:endParaRPr kumimoji="1" lang="ja-JP" altLang="en-US" sz="2000" dirty="0"/>
          </a:p>
        </p:txBody>
      </p:sp>
      <p:pic>
        <p:nvPicPr>
          <p:cNvPr id="55300" name="Picture 4" descr="C:\Users\natsukom\Documents\shuron\maeda\fig.eps\chap5\testpulsec4297bp1.eps"/>
          <p:cNvPicPr>
            <a:picLocks noChangeAspect="1" noChangeArrowheads="1"/>
          </p:cNvPicPr>
          <p:nvPr/>
        </p:nvPicPr>
        <p:blipFill>
          <a:blip r:embed="rId2" cstate="print"/>
          <a:srcRect/>
          <a:stretch>
            <a:fillRect/>
          </a:stretch>
        </p:blipFill>
        <p:spPr bwMode="auto">
          <a:xfrm>
            <a:off x="539551" y="1281824"/>
            <a:ext cx="2952329" cy="2914903"/>
          </a:xfrm>
          <a:prstGeom prst="rect">
            <a:avLst/>
          </a:prstGeom>
          <a:noFill/>
        </p:spPr>
      </p:pic>
      <p:pic>
        <p:nvPicPr>
          <p:cNvPr id="55301" name="Picture 5" descr="C:\Users\natsukom\Documents\shuron\maeda\fig.eps\chap5\testpulsec4297g10p1.eps"/>
          <p:cNvPicPr>
            <a:picLocks noChangeAspect="1" noChangeArrowheads="1"/>
          </p:cNvPicPr>
          <p:nvPr/>
        </p:nvPicPr>
        <p:blipFill>
          <a:blip r:embed="rId3" cstate="print"/>
          <a:srcRect/>
          <a:stretch>
            <a:fillRect/>
          </a:stretch>
        </p:blipFill>
        <p:spPr bwMode="auto">
          <a:xfrm>
            <a:off x="3565147" y="1281823"/>
            <a:ext cx="2951069" cy="2852935"/>
          </a:xfrm>
          <a:prstGeom prst="rect">
            <a:avLst/>
          </a:prstGeom>
          <a:noFill/>
        </p:spPr>
      </p:pic>
      <p:pic>
        <p:nvPicPr>
          <p:cNvPr id="55302" name="Picture 6" descr="C:\Users\natsukom\Documents\shuron\maeda\fig.eps\chap5\testpulsec4305.eps"/>
          <p:cNvPicPr>
            <a:picLocks noChangeAspect="1" noChangeArrowheads="1"/>
          </p:cNvPicPr>
          <p:nvPr/>
        </p:nvPicPr>
        <p:blipFill>
          <a:blip r:embed="rId4" cstate="print"/>
          <a:srcRect/>
          <a:stretch>
            <a:fillRect/>
          </a:stretch>
        </p:blipFill>
        <p:spPr bwMode="auto">
          <a:xfrm>
            <a:off x="539552" y="4005064"/>
            <a:ext cx="2952328" cy="2880320"/>
          </a:xfrm>
          <a:prstGeom prst="rect">
            <a:avLst/>
          </a:prstGeom>
          <a:noFill/>
        </p:spPr>
      </p:pic>
      <p:pic>
        <p:nvPicPr>
          <p:cNvPr id="55303" name="Picture 7" descr="C:\Users\natsukom\Documents\shuron\maeda\fig.eps\chap5\testpulsec4305g100p1.eps"/>
          <p:cNvPicPr>
            <a:picLocks noChangeAspect="1" noChangeArrowheads="1"/>
          </p:cNvPicPr>
          <p:nvPr/>
        </p:nvPicPr>
        <p:blipFill>
          <a:blip r:embed="rId5" cstate="print"/>
          <a:srcRect/>
          <a:stretch>
            <a:fillRect/>
          </a:stretch>
        </p:blipFill>
        <p:spPr bwMode="auto">
          <a:xfrm>
            <a:off x="3563888" y="4005064"/>
            <a:ext cx="2952328" cy="2852936"/>
          </a:xfrm>
          <a:prstGeom prst="rect">
            <a:avLst/>
          </a:prstGeom>
          <a:noFill/>
        </p:spPr>
      </p:pic>
      <p:sp>
        <p:nvSpPr>
          <p:cNvPr id="11" name="テキスト ボックス 10"/>
          <p:cNvSpPr txBox="1"/>
          <p:nvPr/>
        </p:nvSpPr>
        <p:spPr>
          <a:xfrm>
            <a:off x="997725" y="2564904"/>
            <a:ext cx="1283082"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8.6</a:t>
            </a:r>
          </a:p>
          <a:p>
            <a:r>
              <a:rPr kumimoji="1" lang="en-US" altLang="ja-JP" dirty="0" smtClean="0"/>
              <a:t>FADCcounts</a:t>
            </a:r>
            <a:endParaRPr kumimoji="1" lang="ja-JP" altLang="en-US" dirty="0"/>
          </a:p>
        </p:txBody>
      </p:sp>
      <p:sp>
        <p:nvSpPr>
          <p:cNvPr id="12" name="テキスト ボックス 11"/>
          <p:cNvSpPr txBox="1"/>
          <p:nvPr/>
        </p:nvSpPr>
        <p:spPr>
          <a:xfrm>
            <a:off x="1043608" y="5288145"/>
            <a:ext cx="1255978"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7.7</a:t>
            </a:r>
          </a:p>
          <a:p>
            <a:r>
              <a:rPr kumimoji="1" lang="en-US" altLang="ja-JP" dirty="0" smtClean="0"/>
              <a:t>FADCcounts</a:t>
            </a:r>
            <a:endParaRPr kumimoji="1" lang="ja-JP" altLang="en-US" dirty="0"/>
          </a:p>
        </p:txBody>
      </p:sp>
      <p:sp>
        <p:nvSpPr>
          <p:cNvPr id="13" name="テキスト ボックス 12"/>
          <p:cNvSpPr txBox="1"/>
          <p:nvPr/>
        </p:nvSpPr>
        <p:spPr>
          <a:xfrm>
            <a:off x="4032690" y="2564904"/>
            <a:ext cx="1259390"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8.6</a:t>
            </a:r>
          </a:p>
          <a:p>
            <a:r>
              <a:rPr lang="en-US" altLang="ja-JP" dirty="0" smtClean="0"/>
              <a:t>FADCcounts</a:t>
            </a:r>
            <a:endParaRPr kumimoji="1" lang="ja-JP" altLang="en-US" dirty="0"/>
          </a:p>
        </p:txBody>
      </p:sp>
      <p:sp>
        <p:nvSpPr>
          <p:cNvPr id="14" name="テキスト ボックス 13"/>
          <p:cNvSpPr txBox="1"/>
          <p:nvPr/>
        </p:nvSpPr>
        <p:spPr>
          <a:xfrm>
            <a:off x="4067944" y="5291916"/>
            <a:ext cx="1296144"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8.8</a:t>
            </a:r>
          </a:p>
          <a:p>
            <a:r>
              <a:rPr kumimoji="1" lang="en-US" altLang="ja-JP" dirty="0" smtClean="0"/>
              <a:t>FADCcounts</a:t>
            </a:r>
            <a:endParaRPr kumimoji="1" lang="ja-JP" altLang="en-US" dirty="0"/>
          </a:p>
        </p:txBody>
      </p:sp>
      <p:sp>
        <p:nvSpPr>
          <p:cNvPr id="15" name="テキスト ボックス 14"/>
          <p:cNvSpPr txBox="1"/>
          <p:nvPr/>
        </p:nvSpPr>
        <p:spPr>
          <a:xfrm>
            <a:off x="3871091" y="1510910"/>
            <a:ext cx="1008111" cy="400110"/>
          </a:xfrm>
          <a:prstGeom prst="rect">
            <a:avLst/>
          </a:prstGeom>
          <a:solidFill>
            <a:schemeClr val="accent2">
              <a:lumMod val="40000"/>
              <a:lumOff val="60000"/>
            </a:schemeClr>
          </a:solidFill>
        </p:spPr>
        <p:txBody>
          <a:bodyPr wrap="square" rtlCol="0">
            <a:spAutoFit/>
          </a:bodyPr>
          <a:lstStyle/>
          <a:p>
            <a:pPr algn="ctr"/>
            <a:r>
              <a:rPr lang="en-US" altLang="ja-JP" sz="2000" dirty="0" smtClean="0"/>
              <a:t>10Gy</a:t>
            </a:r>
            <a:endParaRPr kumimoji="1" lang="ja-JP" altLang="en-US" sz="2000" dirty="0"/>
          </a:p>
        </p:txBody>
      </p:sp>
      <p:sp>
        <p:nvSpPr>
          <p:cNvPr id="16" name="テキスト ボックス 15"/>
          <p:cNvSpPr txBox="1"/>
          <p:nvPr/>
        </p:nvSpPr>
        <p:spPr>
          <a:xfrm>
            <a:off x="3871091" y="4018127"/>
            <a:ext cx="1008112" cy="400110"/>
          </a:xfrm>
          <a:prstGeom prst="rect">
            <a:avLst/>
          </a:prstGeom>
          <a:solidFill>
            <a:schemeClr val="accent2">
              <a:lumMod val="60000"/>
              <a:lumOff val="40000"/>
            </a:schemeClr>
          </a:solidFill>
        </p:spPr>
        <p:txBody>
          <a:bodyPr wrap="square" rtlCol="0">
            <a:spAutoFit/>
          </a:bodyPr>
          <a:lstStyle/>
          <a:p>
            <a:pPr algn="ctr"/>
            <a:r>
              <a:rPr lang="en-US" altLang="ja-JP" sz="2000" dirty="0" smtClean="0"/>
              <a:t>100Gy</a:t>
            </a:r>
            <a:endParaRPr kumimoji="1" lang="ja-JP" altLang="en-US" sz="2000" dirty="0"/>
          </a:p>
        </p:txBody>
      </p:sp>
      <p:sp>
        <p:nvSpPr>
          <p:cNvPr id="17" name="テキスト ボックス 16"/>
          <p:cNvSpPr txBox="1"/>
          <p:nvPr/>
        </p:nvSpPr>
        <p:spPr>
          <a:xfrm>
            <a:off x="840647" y="1510910"/>
            <a:ext cx="1093183" cy="369332"/>
          </a:xfrm>
          <a:prstGeom prst="rect">
            <a:avLst/>
          </a:prstGeom>
          <a:solidFill>
            <a:schemeClr val="accent2">
              <a:lumMod val="20000"/>
              <a:lumOff val="80000"/>
            </a:schemeClr>
          </a:solidFill>
        </p:spPr>
        <p:txBody>
          <a:bodyPr wrap="square" rtlCol="0">
            <a:spAutoFit/>
          </a:bodyPr>
          <a:lstStyle/>
          <a:p>
            <a:pPr algn="ctr"/>
            <a:r>
              <a:rPr kumimoji="1" lang="ja-JP" altLang="en-US" dirty="0" smtClean="0"/>
              <a:t>照射前</a:t>
            </a:r>
            <a:endParaRPr kumimoji="1" lang="ja-JP" altLang="en-US" dirty="0"/>
          </a:p>
        </p:txBody>
      </p:sp>
      <p:sp>
        <p:nvSpPr>
          <p:cNvPr id="18" name="テキスト ボックス 17"/>
          <p:cNvSpPr txBox="1"/>
          <p:nvPr/>
        </p:nvSpPr>
        <p:spPr>
          <a:xfrm>
            <a:off x="853711" y="4018127"/>
            <a:ext cx="1132372" cy="369332"/>
          </a:xfrm>
          <a:prstGeom prst="rect">
            <a:avLst/>
          </a:prstGeom>
          <a:solidFill>
            <a:schemeClr val="accent2">
              <a:lumMod val="20000"/>
              <a:lumOff val="80000"/>
            </a:schemeClr>
          </a:solidFill>
        </p:spPr>
        <p:txBody>
          <a:bodyPr wrap="square" rtlCol="0">
            <a:spAutoFit/>
          </a:bodyPr>
          <a:lstStyle/>
          <a:p>
            <a:pPr algn="ctr"/>
            <a:r>
              <a:rPr lang="ja-JP" altLang="en-US" dirty="0" smtClean="0"/>
              <a:t>照射前</a:t>
            </a:r>
            <a:endParaRPr kumimoji="1" lang="ja-JP" altLang="en-US" dirty="0"/>
          </a:p>
        </p:txBody>
      </p:sp>
      <p:sp>
        <p:nvSpPr>
          <p:cNvPr id="19" name="右矢印 18"/>
          <p:cNvSpPr/>
          <p:nvPr/>
        </p:nvSpPr>
        <p:spPr>
          <a:xfrm>
            <a:off x="3203848" y="263691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右矢印 19"/>
          <p:cNvSpPr/>
          <p:nvPr/>
        </p:nvSpPr>
        <p:spPr>
          <a:xfrm>
            <a:off x="3216911" y="537321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スライド番号プレースホルダ 20"/>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32</a:t>
            </a:fld>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γ</a:t>
            </a:r>
            <a:r>
              <a:rPr kumimoji="1" lang="ja-JP" altLang="en-US" dirty="0" smtClean="0"/>
              <a:t>線照射前後での</a:t>
            </a:r>
            <a:r>
              <a:rPr kumimoji="1" lang="en-US" altLang="ja-JP" dirty="0" smtClean="0"/>
              <a:t>QE×Gain</a:t>
            </a:r>
            <a:r>
              <a:rPr kumimoji="1" lang="ja-JP" altLang="en-US" dirty="0" smtClean="0"/>
              <a:t>の変化</a:t>
            </a:r>
            <a:endParaRPr kumimoji="1" lang="ja-JP" altLang="en-US" dirty="0"/>
          </a:p>
        </p:txBody>
      </p:sp>
      <p:sp>
        <p:nvSpPr>
          <p:cNvPr id="3" name="コンテンツ プレースホルダ 2"/>
          <p:cNvSpPr>
            <a:spLocks noGrp="1"/>
          </p:cNvSpPr>
          <p:nvPr>
            <p:ph sz="quarter" idx="1"/>
          </p:nvPr>
        </p:nvSpPr>
        <p:spPr>
          <a:xfrm>
            <a:off x="971600" y="5373216"/>
            <a:ext cx="7560840" cy="720080"/>
          </a:xfrm>
        </p:spPr>
        <p:txBody>
          <a:bodyPr>
            <a:noAutofit/>
          </a:bodyPr>
          <a:lstStyle/>
          <a:p>
            <a:pPr>
              <a:buSzPct val="75000"/>
              <a:buNone/>
            </a:pPr>
            <a:r>
              <a:rPr kumimoji="1" lang="en-US" altLang="ja-JP" sz="2400" dirty="0" smtClean="0"/>
              <a:t>10Gy</a:t>
            </a:r>
            <a:r>
              <a:rPr kumimoji="1" lang="ja-JP" altLang="en-US" sz="2400" dirty="0" smtClean="0"/>
              <a:t>、</a:t>
            </a:r>
            <a:r>
              <a:rPr kumimoji="1" lang="en-US" altLang="ja-JP" sz="2400" dirty="0" smtClean="0"/>
              <a:t>100Gy</a:t>
            </a:r>
            <a:r>
              <a:rPr kumimoji="1" lang="ja-JP" altLang="en-US" sz="2400" dirty="0" smtClean="0"/>
              <a:t>共に照射前後で顕著な変化は見られない。</a:t>
            </a:r>
            <a:endParaRPr kumimoji="1" lang="en-US" altLang="ja-JP" sz="2400" dirty="0" smtClean="0"/>
          </a:p>
        </p:txBody>
      </p:sp>
      <p:graphicFrame>
        <p:nvGraphicFramePr>
          <p:cNvPr id="4" name="グラフ 3"/>
          <p:cNvGraphicFramePr/>
          <p:nvPr/>
        </p:nvGraphicFramePr>
        <p:xfrm>
          <a:off x="4572000" y="1988840"/>
          <a:ext cx="4572000"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0" y="1988840"/>
          <a:ext cx="4572000"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 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33</a:t>
            </a:fld>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宇宙線を用いた測定結果</a:t>
            </a:r>
            <a:endParaRPr kumimoji="1" lang="ja-JP" altLang="en-US" dirty="0"/>
          </a:p>
        </p:txBody>
      </p:sp>
      <p:pic>
        <p:nvPicPr>
          <p:cNvPr id="56322" name="Picture 2" descr="C:\Users\natsukom\Documents\shuron\maeda\fig.eps\chap5\20101227aa4297.eps"/>
          <p:cNvPicPr>
            <a:picLocks noChangeAspect="1" noChangeArrowheads="1"/>
          </p:cNvPicPr>
          <p:nvPr/>
        </p:nvPicPr>
        <p:blipFill>
          <a:blip r:embed="rId2" cstate="print"/>
          <a:srcRect/>
          <a:stretch>
            <a:fillRect/>
          </a:stretch>
        </p:blipFill>
        <p:spPr bwMode="auto">
          <a:xfrm>
            <a:off x="521552" y="1281823"/>
            <a:ext cx="2893382" cy="2893382"/>
          </a:xfrm>
          <a:prstGeom prst="rect">
            <a:avLst/>
          </a:prstGeom>
          <a:noFill/>
        </p:spPr>
      </p:pic>
      <p:pic>
        <p:nvPicPr>
          <p:cNvPr id="56324" name="Picture 4" descr="C:\Users\natsukom\Documents\shuron\maeda\fig.eps\chap5\20110105aa4305p1.eps"/>
          <p:cNvPicPr>
            <a:picLocks noChangeAspect="1" noChangeArrowheads="1"/>
          </p:cNvPicPr>
          <p:nvPr/>
        </p:nvPicPr>
        <p:blipFill>
          <a:blip r:embed="rId3" cstate="print"/>
          <a:srcRect/>
          <a:stretch>
            <a:fillRect/>
          </a:stretch>
        </p:blipFill>
        <p:spPr bwMode="auto">
          <a:xfrm>
            <a:off x="522136" y="3964616"/>
            <a:ext cx="2893384" cy="2893383"/>
          </a:xfrm>
          <a:prstGeom prst="rect">
            <a:avLst/>
          </a:prstGeom>
          <a:noFill/>
        </p:spPr>
      </p:pic>
      <p:sp>
        <p:nvSpPr>
          <p:cNvPr id="7" name="テキスト ボックス 6"/>
          <p:cNvSpPr txBox="1"/>
          <p:nvPr/>
        </p:nvSpPr>
        <p:spPr>
          <a:xfrm>
            <a:off x="808997" y="1510910"/>
            <a:ext cx="1008113" cy="400110"/>
          </a:xfrm>
          <a:prstGeom prst="rect">
            <a:avLst/>
          </a:prstGeom>
          <a:solidFill>
            <a:schemeClr val="accent2">
              <a:lumMod val="20000"/>
              <a:lumOff val="80000"/>
            </a:schemeClr>
          </a:solidFill>
        </p:spPr>
        <p:txBody>
          <a:bodyPr wrap="square" rtlCol="0">
            <a:spAutoFit/>
          </a:bodyPr>
          <a:lstStyle/>
          <a:p>
            <a:pPr algn="ctr"/>
            <a:r>
              <a:rPr kumimoji="1" lang="ja-JP" altLang="en-US" sz="2000" dirty="0" smtClean="0"/>
              <a:t>照射前</a:t>
            </a:r>
            <a:endParaRPr kumimoji="1" lang="ja-JP" altLang="en-US" sz="2000" dirty="0"/>
          </a:p>
        </p:txBody>
      </p:sp>
      <p:sp>
        <p:nvSpPr>
          <p:cNvPr id="8" name="テキスト ボックス 7"/>
          <p:cNvSpPr txBox="1"/>
          <p:nvPr/>
        </p:nvSpPr>
        <p:spPr>
          <a:xfrm>
            <a:off x="809583" y="3978938"/>
            <a:ext cx="995049" cy="400110"/>
          </a:xfrm>
          <a:prstGeom prst="rect">
            <a:avLst/>
          </a:prstGeom>
          <a:solidFill>
            <a:schemeClr val="accent2">
              <a:lumMod val="20000"/>
              <a:lumOff val="80000"/>
            </a:schemeClr>
          </a:solidFill>
        </p:spPr>
        <p:txBody>
          <a:bodyPr wrap="square" rtlCol="0">
            <a:spAutoFit/>
          </a:bodyPr>
          <a:lstStyle/>
          <a:p>
            <a:pPr algn="ctr"/>
            <a:r>
              <a:rPr kumimoji="1" lang="ja-JP" altLang="en-US" sz="2000" dirty="0" smtClean="0"/>
              <a:t>照射前</a:t>
            </a:r>
            <a:endParaRPr kumimoji="1" lang="ja-JP" altLang="en-US" sz="2000" dirty="0"/>
          </a:p>
        </p:txBody>
      </p:sp>
      <p:sp>
        <p:nvSpPr>
          <p:cNvPr id="9" name="テキスト ボックス 8"/>
          <p:cNvSpPr txBox="1"/>
          <p:nvPr/>
        </p:nvSpPr>
        <p:spPr>
          <a:xfrm>
            <a:off x="1856884" y="2337558"/>
            <a:ext cx="1249285"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402</a:t>
            </a:r>
          </a:p>
          <a:p>
            <a:r>
              <a:rPr kumimoji="1" lang="en-US" altLang="ja-JP" dirty="0" smtClean="0"/>
              <a:t>FADCcounts</a:t>
            </a:r>
            <a:endParaRPr kumimoji="1" lang="ja-JP" altLang="en-US" dirty="0"/>
          </a:p>
        </p:txBody>
      </p:sp>
      <p:sp>
        <p:nvSpPr>
          <p:cNvPr id="10" name="右矢印 9"/>
          <p:cNvSpPr/>
          <p:nvPr/>
        </p:nvSpPr>
        <p:spPr>
          <a:xfrm>
            <a:off x="3235759" y="263691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a:off x="3235759" y="5445224"/>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Picture 2" descr="C:\Users\natsukom\Documents\shuron\maeda\fig.eps\chap5\201101284297g10p1.eps"/>
          <p:cNvPicPr>
            <a:picLocks noChangeAspect="1" noChangeArrowheads="1"/>
          </p:cNvPicPr>
          <p:nvPr/>
        </p:nvPicPr>
        <p:blipFill>
          <a:blip r:embed="rId4" cstate="print"/>
          <a:srcRect/>
          <a:stretch>
            <a:fillRect/>
          </a:stretch>
        </p:blipFill>
        <p:spPr bwMode="auto">
          <a:xfrm>
            <a:off x="3486942" y="1281823"/>
            <a:ext cx="2880320" cy="2880320"/>
          </a:xfrm>
          <a:prstGeom prst="rect">
            <a:avLst/>
          </a:prstGeom>
          <a:noFill/>
        </p:spPr>
      </p:pic>
      <p:pic>
        <p:nvPicPr>
          <p:cNvPr id="56323" name="Picture 3" descr="C:\Users\natsukom\Documents\shuron\maeda\fig.eps\chap5\201101254305g100p1.eps"/>
          <p:cNvPicPr>
            <a:picLocks noChangeAspect="1" noChangeArrowheads="1"/>
          </p:cNvPicPr>
          <p:nvPr/>
        </p:nvPicPr>
        <p:blipFill>
          <a:blip r:embed="rId5" cstate="print"/>
          <a:srcRect/>
          <a:stretch>
            <a:fillRect/>
          </a:stretch>
        </p:blipFill>
        <p:spPr bwMode="auto">
          <a:xfrm>
            <a:off x="3486942" y="3933056"/>
            <a:ext cx="2924944" cy="2924944"/>
          </a:xfrm>
          <a:prstGeom prst="rect">
            <a:avLst/>
          </a:prstGeom>
          <a:noFill/>
        </p:spPr>
      </p:pic>
      <p:sp>
        <p:nvSpPr>
          <p:cNvPr id="13" name="テキスト ボックス 12"/>
          <p:cNvSpPr txBox="1"/>
          <p:nvPr/>
        </p:nvSpPr>
        <p:spPr>
          <a:xfrm>
            <a:off x="3774390" y="1510910"/>
            <a:ext cx="1152128" cy="400110"/>
          </a:xfrm>
          <a:prstGeom prst="rect">
            <a:avLst/>
          </a:prstGeom>
          <a:solidFill>
            <a:schemeClr val="accent2">
              <a:lumMod val="40000"/>
              <a:lumOff val="60000"/>
            </a:schemeClr>
          </a:solidFill>
        </p:spPr>
        <p:txBody>
          <a:bodyPr wrap="square" rtlCol="0">
            <a:spAutoFit/>
          </a:bodyPr>
          <a:lstStyle/>
          <a:p>
            <a:pPr algn="ctr"/>
            <a:r>
              <a:rPr lang="en-US" altLang="ja-JP" sz="2000" dirty="0" smtClean="0"/>
              <a:t>10Gy</a:t>
            </a:r>
            <a:endParaRPr kumimoji="1" lang="ja-JP" altLang="en-US" sz="2000" dirty="0"/>
          </a:p>
        </p:txBody>
      </p:sp>
      <p:sp>
        <p:nvSpPr>
          <p:cNvPr id="14" name="テキスト ボックス 13"/>
          <p:cNvSpPr txBox="1"/>
          <p:nvPr/>
        </p:nvSpPr>
        <p:spPr>
          <a:xfrm>
            <a:off x="3788037" y="3941490"/>
            <a:ext cx="1152128" cy="400110"/>
          </a:xfrm>
          <a:prstGeom prst="rect">
            <a:avLst/>
          </a:prstGeom>
          <a:solidFill>
            <a:schemeClr val="accent2">
              <a:lumMod val="60000"/>
              <a:lumOff val="40000"/>
            </a:schemeClr>
          </a:solidFill>
        </p:spPr>
        <p:txBody>
          <a:bodyPr wrap="square" rtlCol="0">
            <a:spAutoFit/>
          </a:bodyPr>
          <a:lstStyle/>
          <a:p>
            <a:pPr algn="ctr"/>
            <a:r>
              <a:rPr lang="en-US" altLang="ja-JP" sz="2000" dirty="0" smtClean="0"/>
              <a:t>100Gy</a:t>
            </a:r>
            <a:endParaRPr kumimoji="1" lang="ja-JP" altLang="en-US" sz="2000" dirty="0"/>
          </a:p>
        </p:txBody>
      </p:sp>
      <p:sp>
        <p:nvSpPr>
          <p:cNvPr id="15" name="テキスト ボックス 14"/>
          <p:cNvSpPr txBox="1"/>
          <p:nvPr/>
        </p:nvSpPr>
        <p:spPr>
          <a:xfrm>
            <a:off x="4915016" y="2335817"/>
            <a:ext cx="1236222"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417</a:t>
            </a:r>
          </a:p>
          <a:p>
            <a:r>
              <a:rPr kumimoji="1" lang="en-US" altLang="ja-JP" dirty="0" smtClean="0"/>
              <a:t>FADCcounts</a:t>
            </a:r>
            <a:endParaRPr kumimoji="1" lang="ja-JP" altLang="en-US" dirty="0"/>
          </a:p>
        </p:txBody>
      </p:sp>
      <p:sp>
        <p:nvSpPr>
          <p:cNvPr id="16" name="テキスト ボックス 15"/>
          <p:cNvSpPr txBox="1"/>
          <p:nvPr/>
        </p:nvSpPr>
        <p:spPr>
          <a:xfrm>
            <a:off x="1817695" y="5045995"/>
            <a:ext cx="1296144"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390</a:t>
            </a:r>
          </a:p>
          <a:p>
            <a:r>
              <a:rPr kumimoji="1" lang="en-US" altLang="ja-JP" dirty="0" smtClean="0"/>
              <a:t>FADCcounts</a:t>
            </a:r>
            <a:endParaRPr kumimoji="1" lang="ja-JP" altLang="en-US" dirty="0"/>
          </a:p>
        </p:txBody>
      </p:sp>
      <p:sp>
        <p:nvSpPr>
          <p:cNvPr id="17" name="テキスト ボックス 16"/>
          <p:cNvSpPr txBox="1"/>
          <p:nvPr/>
        </p:nvSpPr>
        <p:spPr>
          <a:xfrm>
            <a:off x="4882520" y="5014917"/>
            <a:ext cx="1236222"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422</a:t>
            </a:r>
          </a:p>
          <a:p>
            <a:r>
              <a:rPr kumimoji="1" lang="en-US" altLang="ja-JP" dirty="0" smtClean="0"/>
              <a:t>FADCcounts</a:t>
            </a:r>
            <a:endParaRPr kumimoji="1" lang="ja-JP" altLang="en-US" dirty="0"/>
          </a:p>
        </p:txBody>
      </p:sp>
      <p:sp>
        <p:nvSpPr>
          <p:cNvPr id="18" name="コンテンツ プレースホルダ 2"/>
          <p:cNvSpPr>
            <a:spLocks noGrp="1"/>
          </p:cNvSpPr>
          <p:nvPr>
            <p:ph sz="quarter" idx="1"/>
          </p:nvPr>
        </p:nvSpPr>
        <p:spPr>
          <a:xfrm>
            <a:off x="6300192" y="1700808"/>
            <a:ext cx="2808312" cy="2592288"/>
          </a:xfrm>
        </p:spPr>
        <p:txBody>
          <a:bodyPr>
            <a:normAutofit/>
          </a:bodyPr>
          <a:lstStyle/>
          <a:p>
            <a:pPr>
              <a:buSzPct val="75000"/>
              <a:buFont typeface="Wingdings" pitchFamily="2" charset="2"/>
              <a:buChar char="l"/>
            </a:pPr>
            <a:r>
              <a:rPr kumimoji="1" lang="ja-JP" altLang="en-US" sz="2000" dirty="0" smtClean="0"/>
              <a:t>波高</a:t>
            </a:r>
            <a:r>
              <a:rPr lang="ja-JP" altLang="en-US" sz="2000" dirty="0" smtClean="0"/>
              <a:t>、</a:t>
            </a:r>
            <a:r>
              <a:rPr lang="en-US" altLang="ja-JP" sz="2000" dirty="0" smtClean="0"/>
              <a:t>E.N.E.</a:t>
            </a:r>
            <a:r>
              <a:rPr lang="ja-JP" altLang="en-US" sz="2000" dirty="0" smtClean="0"/>
              <a:t>共に</a:t>
            </a:r>
            <a:r>
              <a:rPr kumimoji="1" lang="en-US" altLang="ja-JP" sz="2000" dirty="0" smtClean="0"/>
              <a:t>10Gy</a:t>
            </a:r>
            <a:r>
              <a:rPr kumimoji="1" lang="ja-JP" altLang="en-US" sz="2000" dirty="0" smtClean="0"/>
              <a:t>、</a:t>
            </a:r>
            <a:r>
              <a:rPr kumimoji="1" lang="en-US" altLang="ja-JP" sz="2000" dirty="0" smtClean="0"/>
              <a:t>100Gy</a:t>
            </a:r>
            <a:r>
              <a:rPr kumimoji="1" lang="ja-JP" altLang="en-US" sz="2000" dirty="0" smtClean="0"/>
              <a:t>照射後に顕著な変化は見られない。</a:t>
            </a:r>
            <a:endParaRPr lang="en-US" altLang="ja-JP" sz="2000" dirty="0" smtClean="0"/>
          </a:p>
        </p:txBody>
      </p:sp>
      <p:sp>
        <p:nvSpPr>
          <p:cNvPr id="21" name="テキスト ボックス 20"/>
          <p:cNvSpPr txBox="1"/>
          <p:nvPr/>
        </p:nvSpPr>
        <p:spPr>
          <a:xfrm>
            <a:off x="1758750" y="3059668"/>
            <a:ext cx="1341703"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0.40 </a:t>
            </a:r>
            <a:endParaRPr kumimoji="1" lang="ja-JP" altLang="en-US" sz="2000" dirty="0"/>
          </a:p>
        </p:txBody>
      </p:sp>
      <p:sp>
        <p:nvSpPr>
          <p:cNvPr id="22" name="テキスト ボックス 21"/>
          <p:cNvSpPr txBox="1"/>
          <p:nvPr/>
        </p:nvSpPr>
        <p:spPr>
          <a:xfrm>
            <a:off x="4711078" y="3055897"/>
            <a:ext cx="1440160" cy="400110"/>
          </a:xfrm>
          <a:prstGeom prst="rect">
            <a:avLst/>
          </a:prstGeom>
          <a:noFill/>
          <a:ln w="28575">
            <a:solidFill>
              <a:schemeClr val="accent3">
                <a:lumMod val="75000"/>
              </a:schemeClr>
            </a:solidFill>
          </a:ln>
        </p:spPr>
        <p:txBody>
          <a:bodyPr wrap="square" rtlCol="0">
            <a:spAutoFit/>
          </a:bodyPr>
          <a:lstStyle/>
          <a:p>
            <a:r>
              <a:rPr kumimoji="1" lang="en-US" altLang="ja-JP" sz="2000" dirty="0" smtClean="0"/>
              <a:t>E.N.E.=0.40 </a:t>
            </a:r>
            <a:endParaRPr kumimoji="1" lang="ja-JP" altLang="en-US" sz="2000" dirty="0"/>
          </a:p>
        </p:txBody>
      </p:sp>
      <p:sp>
        <p:nvSpPr>
          <p:cNvPr id="23" name="テキスト ボックス 22"/>
          <p:cNvSpPr txBox="1"/>
          <p:nvPr/>
        </p:nvSpPr>
        <p:spPr>
          <a:xfrm>
            <a:off x="1758750" y="5759382"/>
            <a:ext cx="1355089"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0.35 </a:t>
            </a:r>
            <a:endParaRPr kumimoji="1" lang="ja-JP" altLang="en-US" sz="2000" dirty="0"/>
          </a:p>
        </p:txBody>
      </p:sp>
      <p:sp>
        <p:nvSpPr>
          <p:cNvPr id="24" name="テキスト ボックス 23"/>
          <p:cNvSpPr txBox="1"/>
          <p:nvPr/>
        </p:nvSpPr>
        <p:spPr>
          <a:xfrm>
            <a:off x="4783086" y="5726563"/>
            <a:ext cx="1335333" cy="400110"/>
          </a:xfrm>
          <a:prstGeom prst="rect">
            <a:avLst/>
          </a:prstGeom>
          <a:noFill/>
          <a:ln w="28575">
            <a:solidFill>
              <a:schemeClr val="accent3">
                <a:lumMod val="75000"/>
              </a:schemeClr>
            </a:solidFill>
          </a:ln>
        </p:spPr>
        <p:txBody>
          <a:bodyPr wrap="square" rtlCol="0">
            <a:spAutoFit/>
          </a:bodyPr>
          <a:lstStyle/>
          <a:p>
            <a:r>
              <a:rPr kumimoji="1" lang="en-US" altLang="ja-JP" dirty="0" smtClean="0"/>
              <a:t>E.N.E.=</a:t>
            </a:r>
            <a:r>
              <a:rPr kumimoji="1" lang="en-US" altLang="ja-JP" sz="2000" dirty="0" smtClean="0"/>
              <a:t>0.39 </a:t>
            </a:r>
            <a:endParaRPr kumimoji="1" lang="ja-JP" altLang="en-US" sz="2000" dirty="0"/>
          </a:p>
        </p:txBody>
      </p:sp>
      <p:sp>
        <p:nvSpPr>
          <p:cNvPr id="25" name="テキスト ボックス 24"/>
          <p:cNvSpPr txBox="1"/>
          <p:nvPr/>
        </p:nvSpPr>
        <p:spPr>
          <a:xfrm>
            <a:off x="6444208" y="3933056"/>
            <a:ext cx="2592288" cy="1631216"/>
          </a:xfrm>
          <a:prstGeom prst="rect">
            <a:avLst/>
          </a:prstGeom>
          <a:noFill/>
        </p:spPr>
        <p:txBody>
          <a:bodyPr wrap="square" rtlCol="0">
            <a:spAutoFit/>
          </a:bodyPr>
          <a:lstStyle/>
          <a:p>
            <a:r>
              <a:rPr kumimoji="1" lang="en-US" altLang="ja-JP" sz="2000" dirty="0" err="1" smtClean="0">
                <a:solidFill>
                  <a:srgbClr val="FF0000"/>
                </a:solidFill>
              </a:rPr>
              <a:t>BelleⅡ</a:t>
            </a:r>
            <a:r>
              <a:rPr kumimoji="1" lang="ja-JP" altLang="en-US" sz="2000" dirty="0" smtClean="0">
                <a:solidFill>
                  <a:srgbClr val="FF0000"/>
                </a:solidFill>
              </a:rPr>
              <a:t>のアップグレードに用いる上で、</a:t>
            </a:r>
            <a:r>
              <a:rPr kumimoji="1" lang="en-US" altLang="ja-JP" sz="2000" dirty="0" smtClean="0">
                <a:solidFill>
                  <a:srgbClr val="FF0000"/>
                </a:solidFill>
              </a:rPr>
              <a:t>γ</a:t>
            </a:r>
            <a:r>
              <a:rPr kumimoji="1" lang="ja-JP" altLang="en-US" sz="2000" dirty="0" smtClean="0">
                <a:solidFill>
                  <a:srgbClr val="FF0000"/>
                </a:solidFill>
              </a:rPr>
              <a:t>線被爆の効果</a:t>
            </a:r>
            <a:r>
              <a:rPr lang="ja-JP" altLang="en-US" sz="2000" dirty="0" smtClean="0">
                <a:solidFill>
                  <a:srgbClr val="FF0000"/>
                </a:solidFill>
              </a:rPr>
              <a:t>は事実上大きな問題にならないといえる。</a:t>
            </a:r>
            <a:endParaRPr kumimoji="1" lang="ja-JP" altLang="en-US" sz="2000" dirty="0">
              <a:solidFill>
                <a:srgbClr val="FF0000"/>
              </a:solidFill>
            </a:endParaRPr>
          </a:p>
        </p:txBody>
      </p:sp>
      <p:sp>
        <p:nvSpPr>
          <p:cNvPr id="26" name="スライド番号プレースホルダ 2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34</a:t>
            </a:fld>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sz="quarter" idx="1"/>
          </p:nvPr>
        </p:nvSpPr>
        <p:spPr>
          <a:xfrm>
            <a:off x="539552" y="1555288"/>
            <a:ext cx="8545000" cy="5273824"/>
          </a:xfrm>
        </p:spPr>
        <p:txBody>
          <a:bodyPr>
            <a:normAutofit lnSpcReduction="10000"/>
          </a:bodyPr>
          <a:lstStyle/>
          <a:p>
            <a:pPr>
              <a:buFont typeface="Wingdings" pitchFamily="2" charset="2"/>
              <a:buChar char="l"/>
            </a:pPr>
            <a:r>
              <a:rPr kumimoji="1" lang="ja-JP" altLang="en-US" sz="2200" dirty="0" smtClean="0"/>
              <a:t>大面積</a:t>
            </a:r>
            <a:r>
              <a:rPr kumimoji="1" lang="en-US" altLang="ja-JP" sz="2200" dirty="0" smtClean="0"/>
              <a:t>APD(1cm×1cm)</a:t>
            </a:r>
            <a:r>
              <a:rPr kumimoji="1" lang="ja-JP" altLang="en-US" sz="2200" dirty="0" smtClean="0"/>
              <a:t>に着目し、</a:t>
            </a:r>
            <a:r>
              <a:rPr kumimoji="1" lang="en-US" altLang="ja-JP" sz="2200" dirty="0" err="1" smtClean="0"/>
              <a:t>PureCsI</a:t>
            </a:r>
            <a:r>
              <a:rPr kumimoji="1" lang="ja-JP" altLang="en-US" sz="2200" dirty="0" smtClean="0"/>
              <a:t>や</a:t>
            </a:r>
            <a:r>
              <a:rPr kumimoji="1" lang="en-US" altLang="ja-JP" sz="2200" dirty="0" smtClean="0"/>
              <a:t>BSO</a:t>
            </a:r>
            <a:r>
              <a:rPr kumimoji="1" lang="ja-JP" altLang="en-US" sz="2200" dirty="0" smtClean="0"/>
              <a:t>といった高速の無機シンチレーターと組み合わせた電磁カロリメーター用カウンターのプロトタイプを製作し、性能評価を行った。</a:t>
            </a:r>
            <a:endParaRPr kumimoji="1" lang="en-US" altLang="ja-JP" sz="2200" dirty="0" smtClean="0"/>
          </a:p>
          <a:p>
            <a:pPr lvl="1">
              <a:buFont typeface="Wingdings" pitchFamily="2" charset="2"/>
              <a:buChar char="l"/>
            </a:pPr>
            <a:r>
              <a:rPr lang="en-US" altLang="ja-JP" sz="2000" dirty="0" err="1" smtClean="0"/>
              <a:t>Pure</a:t>
            </a:r>
            <a:r>
              <a:rPr kumimoji="1" lang="en-US" altLang="ja-JP" sz="2000" dirty="0" err="1" smtClean="0"/>
              <a:t>CsI</a:t>
            </a:r>
            <a:r>
              <a:rPr kumimoji="1" lang="ja-JP" altLang="en-US" sz="2000" dirty="0" smtClean="0"/>
              <a:t>＋</a:t>
            </a:r>
            <a:r>
              <a:rPr kumimoji="1" lang="en-US" altLang="ja-JP" sz="2000" dirty="0" smtClean="0"/>
              <a:t>APD</a:t>
            </a:r>
            <a:r>
              <a:rPr kumimoji="1" lang="ja-JP" altLang="en-US" sz="1900" dirty="0" smtClean="0"/>
              <a:t>　　</a:t>
            </a:r>
            <a:r>
              <a:rPr kumimoji="1" lang="en-US" altLang="ja-JP" sz="2000" dirty="0" smtClean="0"/>
              <a:t>E.N.E.=2.0MeV</a:t>
            </a:r>
            <a:r>
              <a:rPr lang="ja-JP" altLang="en-US" sz="2000" dirty="0" smtClean="0"/>
              <a:t> </a:t>
            </a:r>
            <a:r>
              <a:rPr lang="ja-JP" altLang="en-US" sz="1900" dirty="0" smtClean="0"/>
              <a:t> </a:t>
            </a:r>
            <a:r>
              <a:rPr kumimoji="1" lang="ja-JP" altLang="en-US" sz="2000" dirty="0" smtClean="0">
                <a:solidFill>
                  <a:srgbClr val="FF0000"/>
                </a:solidFill>
              </a:rPr>
              <a:t>→ 雑音レベルが高すぎる。</a:t>
            </a:r>
            <a:endParaRPr kumimoji="1" lang="en-US" altLang="ja-JP" sz="2000" dirty="0" smtClean="0">
              <a:solidFill>
                <a:srgbClr val="FF0000"/>
              </a:solidFill>
            </a:endParaRPr>
          </a:p>
          <a:p>
            <a:pPr lvl="1">
              <a:buNone/>
            </a:pPr>
            <a:r>
              <a:rPr lang="ja-JP" altLang="en-US" sz="2000" dirty="0" smtClean="0">
                <a:solidFill>
                  <a:srgbClr val="FF0000"/>
                </a:solidFill>
              </a:rPr>
              <a:t>　　　　　　　　　　　　　　　　　　　　　　　　</a:t>
            </a:r>
            <a:r>
              <a:rPr lang="ja-JP" altLang="en-US" sz="1800" dirty="0" smtClean="0"/>
              <a:t>（目標</a:t>
            </a:r>
            <a:r>
              <a:rPr lang="en-US" altLang="ja-JP" sz="1800" dirty="0" smtClean="0"/>
              <a:t>E.N.E.</a:t>
            </a:r>
            <a:r>
              <a:rPr lang="ja-JP" altLang="en-US" sz="1800" dirty="0" smtClean="0"/>
              <a:t>≦</a:t>
            </a:r>
            <a:r>
              <a:rPr lang="en-US" altLang="ja-JP" sz="1800" dirty="0" smtClean="0"/>
              <a:t>0.5MeV</a:t>
            </a:r>
            <a:r>
              <a:rPr lang="ja-JP" altLang="en-US" sz="1800" dirty="0" smtClean="0"/>
              <a:t>）</a:t>
            </a:r>
            <a:endParaRPr kumimoji="1" lang="en-US" altLang="ja-JP" sz="1800" dirty="0" smtClean="0">
              <a:solidFill>
                <a:srgbClr val="FF0000"/>
              </a:solidFill>
            </a:endParaRPr>
          </a:p>
          <a:p>
            <a:pPr lvl="1">
              <a:buFont typeface="Wingdings" pitchFamily="2" charset="2"/>
              <a:buChar char="l"/>
            </a:pPr>
            <a:r>
              <a:rPr lang="en-US" altLang="ja-JP" sz="2000" dirty="0" smtClean="0"/>
              <a:t>BSO</a:t>
            </a:r>
            <a:r>
              <a:rPr lang="ja-JP" altLang="en-US" sz="2000" dirty="0" smtClean="0"/>
              <a:t>＋</a:t>
            </a:r>
            <a:r>
              <a:rPr lang="en-US" altLang="ja-JP" sz="2000" dirty="0" smtClean="0"/>
              <a:t>APD</a:t>
            </a:r>
            <a:r>
              <a:rPr lang="ja-JP" altLang="en-US" sz="1900" dirty="0" smtClean="0"/>
              <a:t>　　</a:t>
            </a:r>
            <a:r>
              <a:rPr lang="ja-JP" altLang="en-US" sz="2000" dirty="0" smtClean="0"/>
              <a:t>    </a:t>
            </a:r>
            <a:r>
              <a:rPr lang="en-US" altLang="ja-JP" sz="2000" dirty="0" smtClean="0"/>
              <a:t>E.N.E=0.28MeV</a:t>
            </a:r>
            <a:r>
              <a:rPr lang="ja-JP" altLang="en-US" sz="2000" dirty="0" smtClean="0"/>
              <a:t> </a:t>
            </a:r>
            <a:r>
              <a:rPr lang="ja-JP" altLang="en-US" sz="2000" dirty="0" smtClean="0">
                <a:solidFill>
                  <a:srgbClr val="FF0000"/>
                </a:solidFill>
              </a:rPr>
              <a:t>→ 十分に目標を達成。</a:t>
            </a:r>
            <a:endParaRPr lang="en-US" altLang="ja-JP" sz="2000" dirty="0" smtClean="0">
              <a:solidFill>
                <a:srgbClr val="FF0000"/>
              </a:solidFill>
            </a:endParaRPr>
          </a:p>
          <a:p>
            <a:pPr>
              <a:buNone/>
            </a:pPr>
            <a:r>
              <a:rPr lang="ja-JP" altLang="en-US" sz="2200" dirty="0" smtClean="0"/>
              <a:t>　　　　　　　　　　　　  （</a:t>
            </a:r>
            <a:r>
              <a:rPr lang="en-US" altLang="ja-JP" sz="1800" dirty="0" smtClean="0"/>
              <a:t>CMS7200</a:t>
            </a:r>
            <a:r>
              <a:rPr lang="ja-JP" altLang="en-US" sz="1800" dirty="0" smtClean="0"/>
              <a:t>タイプのプリアンプ、波形整形時定数</a:t>
            </a:r>
            <a:r>
              <a:rPr lang="en-US" altLang="ja-JP" sz="1800" dirty="0" smtClean="0"/>
              <a:t>100ns</a:t>
            </a:r>
            <a:r>
              <a:rPr lang="ja-JP" altLang="en-US" sz="1800" dirty="0" smtClean="0"/>
              <a:t>）</a:t>
            </a:r>
            <a:endParaRPr lang="en-US" altLang="ja-JP" sz="1800" dirty="0" smtClean="0"/>
          </a:p>
          <a:p>
            <a:pPr>
              <a:buFont typeface="Wingdings" pitchFamily="2" charset="2"/>
              <a:buChar char="l"/>
            </a:pPr>
            <a:r>
              <a:rPr lang="en-US" altLang="ja-JP" sz="2200" dirty="0" smtClean="0"/>
              <a:t>APD</a:t>
            </a:r>
            <a:r>
              <a:rPr lang="ja-JP" altLang="en-US" sz="2200" dirty="0" smtClean="0"/>
              <a:t>の放射線耐性 </a:t>
            </a:r>
            <a:endParaRPr lang="en-US" altLang="ja-JP" sz="2200" dirty="0" smtClean="0"/>
          </a:p>
          <a:p>
            <a:pPr>
              <a:buNone/>
            </a:pPr>
            <a:r>
              <a:rPr lang="en-US" altLang="ja-JP" sz="2200" dirty="0" smtClean="0"/>
              <a:t>    </a:t>
            </a:r>
            <a:r>
              <a:rPr lang="ja-JP" altLang="en-US" sz="2200" dirty="0" smtClean="0"/>
              <a:t>照射前後で</a:t>
            </a:r>
            <a:r>
              <a:rPr lang="en-US" altLang="ja-JP" sz="2200" dirty="0" smtClean="0"/>
              <a:t>I-V</a:t>
            </a:r>
            <a:r>
              <a:rPr lang="ja-JP" altLang="en-US" sz="2200" dirty="0" smtClean="0"/>
              <a:t>特性、</a:t>
            </a:r>
            <a:r>
              <a:rPr lang="en-US" altLang="ja-JP" sz="2200" dirty="0" err="1" smtClean="0"/>
              <a:t>QE×Gain</a:t>
            </a:r>
            <a:r>
              <a:rPr lang="ja-JP" altLang="en-US" sz="2200" dirty="0" smtClean="0"/>
              <a:t>の変化を測定した。</a:t>
            </a:r>
            <a:endParaRPr lang="en-US" altLang="ja-JP" sz="2200" dirty="0" smtClean="0"/>
          </a:p>
          <a:p>
            <a:pPr lvl="1">
              <a:buFont typeface="Wingdings" pitchFamily="2" charset="2"/>
              <a:buChar char="l"/>
            </a:pPr>
            <a:r>
              <a:rPr lang="ja-JP" altLang="en-US" sz="2000" dirty="0" smtClean="0"/>
              <a:t>中性子線</a:t>
            </a:r>
            <a:r>
              <a:rPr lang="en-US" altLang="ja-JP" sz="2000" dirty="0" smtClean="0">
                <a:sym typeface="Symbol"/>
              </a:rPr>
              <a:t>10</a:t>
            </a:r>
            <a:r>
              <a:rPr lang="en-US" altLang="ja-JP" sz="2000" baseline="30000" dirty="0" smtClean="0">
                <a:sym typeface="Symbol"/>
              </a:rPr>
              <a:t>11</a:t>
            </a:r>
            <a:r>
              <a:rPr lang="en-US" altLang="ja-JP" sz="2000" dirty="0" smtClean="0">
                <a:sym typeface="Symbol"/>
              </a:rPr>
              <a:t>neutrons/cm</a:t>
            </a:r>
            <a:r>
              <a:rPr lang="en-US" altLang="ja-JP" sz="2000" baseline="30000" dirty="0" smtClean="0">
                <a:sym typeface="Symbol"/>
              </a:rPr>
              <a:t>2</a:t>
            </a:r>
            <a:r>
              <a:rPr lang="ja-JP" altLang="en-US" sz="2000" dirty="0" err="1" smtClean="0">
                <a:sym typeface="Symbol"/>
              </a:rPr>
              <a:t>、</a:t>
            </a:r>
            <a:r>
              <a:rPr lang="en-US" altLang="ja-JP" sz="2000" dirty="0" smtClean="0">
                <a:sym typeface="Symbol"/>
              </a:rPr>
              <a:t>10</a:t>
            </a:r>
            <a:r>
              <a:rPr lang="en-US" altLang="ja-JP" sz="2000" baseline="30000" dirty="0" smtClean="0">
                <a:sym typeface="Symbol"/>
              </a:rPr>
              <a:t>12</a:t>
            </a:r>
            <a:r>
              <a:rPr lang="en-US" altLang="ja-JP" sz="2000" dirty="0" smtClean="0">
                <a:sym typeface="Symbol"/>
              </a:rPr>
              <a:t>neutrons/cm</a:t>
            </a:r>
            <a:r>
              <a:rPr lang="en-US" altLang="ja-JP" sz="2000" baseline="30000" dirty="0" smtClean="0">
                <a:sym typeface="Symbol"/>
              </a:rPr>
              <a:t>2</a:t>
            </a:r>
            <a:r>
              <a:rPr lang="en-US" altLang="ja-JP" sz="2000" dirty="0" smtClean="0">
                <a:sym typeface="Symbol"/>
              </a:rPr>
              <a:t>(BelleII10</a:t>
            </a:r>
            <a:r>
              <a:rPr lang="ja-JP" altLang="en-US" sz="2000" dirty="0" smtClean="0">
                <a:sym typeface="Symbol"/>
              </a:rPr>
              <a:t>年分</a:t>
            </a:r>
            <a:r>
              <a:rPr lang="en-US" altLang="ja-JP" sz="2000" dirty="0" smtClean="0">
                <a:sym typeface="Symbol"/>
              </a:rPr>
              <a:t>)</a:t>
            </a:r>
            <a:endParaRPr lang="en-US" altLang="ja-JP" sz="2000" baseline="30000" dirty="0" smtClean="0">
              <a:sym typeface="Symbol"/>
            </a:endParaRPr>
          </a:p>
          <a:p>
            <a:pPr lvl="2">
              <a:buNone/>
            </a:pPr>
            <a:r>
              <a:rPr lang="ja-JP" altLang="en-US" sz="1800" dirty="0" smtClean="0"/>
              <a:t>照射量に伴い大きく変化</a:t>
            </a:r>
            <a:endParaRPr lang="en-US" altLang="ja-JP" sz="1800" dirty="0" smtClean="0"/>
          </a:p>
          <a:p>
            <a:pPr lvl="1">
              <a:buNone/>
            </a:pPr>
            <a:r>
              <a:rPr lang="en-US" altLang="ja-JP" sz="1900" baseline="30000" dirty="0" smtClean="0">
                <a:solidFill>
                  <a:srgbClr val="FF0000"/>
                </a:solidFill>
                <a:sym typeface="Symbol"/>
              </a:rPr>
              <a:t> </a:t>
            </a:r>
            <a:r>
              <a:rPr lang="ja-JP" altLang="en-US" sz="1900" baseline="30000" dirty="0" smtClean="0">
                <a:solidFill>
                  <a:srgbClr val="FF0000"/>
                </a:solidFill>
                <a:sym typeface="Symbol"/>
              </a:rPr>
              <a:t>　　　　</a:t>
            </a:r>
            <a:r>
              <a:rPr lang="ja-JP" altLang="en-US" sz="2000" dirty="0" smtClean="0">
                <a:solidFill>
                  <a:srgbClr val="FF0000"/>
                </a:solidFill>
              </a:rPr>
              <a:t>→ 中性子被爆による性能劣化に対して何らかの対策が必要。</a:t>
            </a:r>
            <a:endParaRPr lang="en-US" altLang="ja-JP" sz="1900" dirty="0" smtClean="0"/>
          </a:p>
          <a:p>
            <a:pPr lvl="1">
              <a:buFont typeface="Wingdings" pitchFamily="2" charset="2"/>
              <a:buChar char="l"/>
            </a:pPr>
            <a:r>
              <a:rPr lang="en-US" altLang="ja-JP" sz="2000" dirty="0" smtClean="0"/>
              <a:t>γ</a:t>
            </a:r>
            <a:r>
              <a:rPr lang="ja-JP" altLang="en-US" sz="2000" dirty="0" smtClean="0"/>
              <a:t>線</a:t>
            </a:r>
            <a:r>
              <a:rPr lang="en-US" altLang="ja-JP" sz="2000" dirty="0" smtClean="0"/>
              <a:t>10Gy</a:t>
            </a:r>
            <a:r>
              <a:rPr lang="ja-JP" altLang="en-US" sz="2000" dirty="0" err="1" smtClean="0"/>
              <a:t>、</a:t>
            </a:r>
            <a:r>
              <a:rPr lang="en-US" altLang="ja-JP" sz="2000" dirty="0" smtClean="0"/>
              <a:t>100Gy(BelleII10</a:t>
            </a:r>
            <a:r>
              <a:rPr lang="ja-JP" altLang="en-US" sz="2000" dirty="0" smtClean="0"/>
              <a:t>年分</a:t>
            </a:r>
            <a:r>
              <a:rPr lang="en-US" altLang="ja-JP" sz="2000" dirty="0" smtClean="0"/>
              <a:t>)</a:t>
            </a:r>
          </a:p>
          <a:p>
            <a:pPr lvl="2">
              <a:buNone/>
            </a:pPr>
            <a:r>
              <a:rPr lang="ja-JP" altLang="en-US" sz="1800" dirty="0" smtClean="0"/>
              <a:t>顕著な変化は見られない</a:t>
            </a:r>
            <a:endParaRPr lang="en-US" altLang="ja-JP" sz="1800" dirty="0" smtClean="0"/>
          </a:p>
          <a:p>
            <a:pPr lvl="1">
              <a:buNone/>
            </a:pPr>
            <a:r>
              <a:rPr lang="ja-JP" altLang="en-US" sz="1900" dirty="0" smtClean="0">
                <a:solidFill>
                  <a:srgbClr val="FF0000"/>
                </a:solidFill>
              </a:rPr>
              <a:t>　　　→ </a:t>
            </a:r>
            <a:r>
              <a:rPr lang="en-US" altLang="ja-JP" sz="2200" dirty="0" smtClean="0">
                <a:solidFill>
                  <a:srgbClr val="FF0000"/>
                </a:solidFill>
              </a:rPr>
              <a:t>γ</a:t>
            </a:r>
            <a:r>
              <a:rPr lang="ja-JP" altLang="en-US" sz="2200" dirty="0" smtClean="0">
                <a:solidFill>
                  <a:srgbClr val="FF0000"/>
                </a:solidFill>
              </a:rPr>
              <a:t>線被爆による効果は実用上問題ない。</a:t>
            </a:r>
            <a:endParaRPr kumimoji="1" lang="ja-JP" altLang="en-US" sz="2200" dirty="0"/>
          </a:p>
        </p:txBody>
      </p:sp>
      <p:sp>
        <p:nvSpPr>
          <p:cNvPr id="4" name="スライド番号プレースホルダ 3"/>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35</a:t>
            </a:fld>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 4"/>
          <p:cNvSpPr>
            <a:spLocks noGrp="1"/>
          </p:cNvSpPr>
          <p:nvPr>
            <p:ph type="body" idx="1"/>
          </p:nvPr>
        </p:nvSpPr>
        <p:spPr/>
        <p:txBody>
          <a:bodyPr/>
          <a:lstStyle/>
          <a:p>
            <a:endParaRPr kumimoji="1" lang="ja-JP" altLang="en-US"/>
          </a:p>
        </p:txBody>
      </p:sp>
      <p:sp>
        <p:nvSpPr>
          <p:cNvPr id="4" name="タイトル 3"/>
          <p:cNvSpPr>
            <a:spLocks noGrp="1"/>
          </p:cNvSpPr>
          <p:nvPr>
            <p:ph type="title"/>
          </p:nvPr>
        </p:nvSpPr>
        <p:spPr/>
        <p:txBody>
          <a:bodyPr/>
          <a:lstStyle/>
          <a:p>
            <a:r>
              <a:rPr lang="en-US" altLang="ja-JP" dirty="0" smtClean="0"/>
              <a:t>BACK UP</a:t>
            </a:r>
            <a:endParaRPr kumimoji="1" lang="ja-JP" altLang="en-US" dirty="0"/>
          </a:p>
        </p:txBody>
      </p:sp>
      <p:sp>
        <p:nvSpPr>
          <p:cNvPr id="6" name="スライド番号プレースホルダ 5"/>
          <p:cNvSpPr>
            <a:spLocks noGrp="1"/>
          </p:cNvSpPr>
          <p:nvPr>
            <p:ph type="sldNum" sz="quarter" idx="11"/>
          </p:nvPr>
        </p:nvSpPr>
        <p:spPr/>
        <p:txBody>
          <a:bodyPr/>
          <a:lstStyle/>
          <a:p>
            <a:fld id="{3EEDEABA-FC9A-4B6F-A80E-3B366AAA91EE}" type="slidenum">
              <a:rPr kumimoji="1" lang="ja-JP" altLang="en-US" smtClean="0"/>
              <a:pPr/>
              <a:t>36</a:t>
            </a:fld>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err="1" smtClean="0"/>
              <a:t>PureCsI+APD</a:t>
            </a:r>
            <a:r>
              <a:rPr lang="ja-JP" altLang="en-US" sz="3200" dirty="0" smtClean="0"/>
              <a:t>　</a:t>
            </a:r>
            <a:r>
              <a:rPr kumimoji="1" lang="ja-JP" altLang="en-US" sz="3200" dirty="0" smtClean="0"/>
              <a:t>プリアンプ交換の効果</a:t>
            </a:r>
            <a:endParaRPr kumimoji="1" lang="ja-JP" altLang="en-US" sz="3200" dirty="0"/>
          </a:p>
        </p:txBody>
      </p:sp>
      <p:pic>
        <p:nvPicPr>
          <p:cNvPr id="2053" name="Picture 5" descr="C:\Users\natsukom\Documents\shuron\maeda\fig.eps\chap4\200909101511l.eps"/>
          <p:cNvPicPr>
            <a:picLocks noGrp="1" noChangeAspect="1" noChangeArrowheads="1"/>
          </p:cNvPicPr>
          <p:nvPr>
            <p:ph sz="quarter" idx="2"/>
          </p:nvPr>
        </p:nvPicPr>
        <p:blipFill>
          <a:blip r:embed="rId3" cstate="print"/>
          <a:srcRect/>
          <a:stretch>
            <a:fillRect/>
          </a:stretch>
        </p:blipFill>
        <p:spPr bwMode="auto">
          <a:xfrm>
            <a:off x="1179656" y="1700808"/>
            <a:ext cx="3312369" cy="3312369"/>
          </a:xfrm>
          <a:prstGeom prst="rect">
            <a:avLst/>
          </a:prstGeom>
          <a:noFill/>
        </p:spPr>
      </p:pic>
      <p:sp>
        <p:nvSpPr>
          <p:cNvPr id="22" name="テキスト ボックス 21"/>
          <p:cNvSpPr txBox="1"/>
          <p:nvPr/>
        </p:nvSpPr>
        <p:spPr>
          <a:xfrm>
            <a:off x="2724645" y="2911882"/>
            <a:ext cx="1359610"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92</a:t>
            </a:r>
          </a:p>
          <a:p>
            <a:r>
              <a:rPr lang="en-US" altLang="ja-JP" dirty="0" smtClean="0"/>
              <a:t>FADC counts</a:t>
            </a:r>
            <a:endParaRPr kumimoji="1" lang="ja-JP" altLang="en-US" dirty="0"/>
          </a:p>
        </p:txBody>
      </p:sp>
      <p:sp>
        <p:nvSpPr>
          <p:cNvPr id="35" name="テキスト ボックス 34"/>
          <p:cNvSpPr txBox="1"/>
          <p:nvPr/>
        </p:nvSpPr>
        <p:spPr>
          <a:xfrm>
            <a:off x="1206368" y="1721472"/>
            <a:ext cx="1017162" cy="707886"/>
          </a:xfrm>
          <a:prstGeom prst="rect">
            <a:avLst/>
          </a:prstGeom>
          <a:solidFill>
            <a:schemeClr val="accent2">
              <a:lumMod val="20000"/>
              <a:lumOff val="80000"/>
            </a:schemeClr>
          </a:solidFill>
        </p:spPr>
        <p:txBody>
          <a:bodyPr wrap="square" rtlCol="0">
            <a:spAutoFit/>
          </a:bodyPr>
          <a:lstStyle/>
          <a:p>
            <a:pPr algn="ctr"/>
            <a:r>
              <a:rPr lang="en-US" altLang="ja-JP" sz="2000" dirty="0" smtClean="0"/>
              <a:t>KEDR</a:t>
            </a:r>
          </a:p>
          <a:p>
            <a:pPr algn="ctr"/>
            <a:r>
              <a:rPr kumimoji="1" lang="en-US" altLang="ja-JP" sz="2000" dirty="0" err="1" smtClean="0"/>
              <a:t>Cosimic</a:t>
            </a:r>
            <a:endParaRPr kumimoji="1" lang="ja-JP" altLang="en-US" sz="2000" dirty="0"/>
          </a:p>
        </p:txBody>
      </p:sp>
      <p:sp>
        <p:nvSpPr>
          <p:cNvPr id="12" name="テキスト ボックス 11"/>
          <p:cNvSpPr txBox="1"/>
          <p:nvPr/>
        </p:nvSpPr>
        <p:spPr>
          <a:xfrm>
            <a:off x="5148064" y="1988840"/>
            <a:ext cx="3096344" cy="2400657"/>
          </a:xfrm>
          <a:prstGeom prst="rect">
            <a:avLst/>
          </a:prstGeom>
          <a:solidFill>
            <a:schemeClr val="accent3">
              <a:lumMod val="20000"/>
              <a:lumOff val="80000"/>
            </a:schemeClr>
          </a:solidFill>
          <a:ln w="28575">
            <a:noFill/>
            <a:prstDash val="dash"/>
          </a:ln>
        </p:spPr>
        <p:txBody>
          <a:bodyPr wrap="square" rtlCol="0">
            <a:spAutoFit/>
          </a:bodyPr>
          <a:lstStyle/>
          <a:p>
            <a:r>
              <a:rPr kumimoji="1" lang="en-US" altLang="ja-JP" dirty="0" smtClean="0"/>
              <a:t>CMS7200</a:t>
            </a:r>
            <a:r>
              <a:rPr kumimoji="1" lang="ja-JP" altLang="en-US" dirty="0" smtClean="0"/>
              <a:t>タイプと比べて、</a:t>
            </a:r>
            <a:endParaRPr kumimoji="1" lang="en-US" altLang="ja-JP" dirty="0" smtClean="0"/>
          </a:p>
          <a:p>
            <a:endParaRPr kumimoji="1" lang="en-US" altLang="ja-JP" dirty="0" smtClean="0"/>
          </a:p>
          <a:p>
            <a:pPr lvl="1"/>
            <a:r>
              <a:rPr kumimoji="1" lang="ja-JP" altLang="en-US" dirty="0" smtClean="0"/>
              <a:t>増幅率は</a:t>
            </a:r>
            <a:r>
              <a:rPr kumimoji="1" lang="en-US" altLang="ja-JP" sz="2000" dirty="0" smtClean="0"/>
              <a:t>0.34</a:t>
            </a:r>
            <a:r>
              <a:rPr kumimoji="1" lang="ja-JP" altLang="en-US" dirty="0" smtClean="0"/>
              <a:t>倍</a:t>
            </a:r>
            <a:endParaRPr lang="en-US" altLang="ja-JP" dirty="0" smtClean="0"/>
          </a:p>
          <a:p>
            <a:pPr lvl="1"/>
            <a:r>
              <a:rPr lang="ja-JP" altLang="en-US" dirty="0" smtClean="0"/>
              <a:t>波高は</a:t>
            </a:r>
            <a:r>
              <a:rPr lang="en-US" altLang="ja-JP" sz="2000" dirty="0" smtClean="0"/>
              <a:t>0.58</a:t>
            </a:r>
            <a:r>
              <a:rPr lang="ja-JP" altLang="en-US" dirty="0" smtClean="0"/>
              <a:t>倍</a:t>
            </a:r>
            <a:endParaRPr lang="en-US" altLang="ja-JP" dirty="0" smtClean="0"/>
          </a:p>
          <a:p>
            <a:pPr lvl="1"/>
            <a:r>
              <a:rPr kumimoji="1" lang="ja-JP" altLang="en-US" dirty="0" smtClean="0"/>
              <a:t>電荷収集効率は</a:t>
            </a:r>
            <a:r>
              <a:rPr lang="en-US" altLang="ja-JP" dirty="0" smtClean="0"/>
              <a:t>0.58/0.34=</a:t>
            </a:r>
            <a:r>
              <a:rPr lang="en-US" altLang="ja-JP" sz="2000" dirty="0" smtClean="0"/>
              <a:t>1.7</a:t>
            </a:r>
            <a:r>
              <a:rPr lang="ja-JP" altLang="en-US" dirty="0" smtClean="0"/>
              <a:t>倍　</a:t>
            </a:r>
            <a:endParaRPr lang="en-US" altLang="ja-JP" dirty="0" smtClean="0"/>
          </a:p>
          <a:p>
            <a:pPr lvl="1"/>
            <a:endParaRPr lang="en-US" altLang="ja-JP" dirty="0" smtClean="0"/>
          </a:p>
          <a:p>
            <a:r>
              <a:rPr lang="ja-JP" altLang="en-US" dirty="0" smtClean="0"/>
              <a:t>である。</a:t>
            </a:r>
            <a:endParaRPr kumimoji="1" lang="en-US" altLang="ja-JP" dirty="0" smtClean="0"/>
          </a:p>
        </p:txBody>
      </p:sp>
      <p:sp>
        <p:nvSpPr>
          <p:cNvPr id="18" name="テキスト ボックス 17"/>
          <p:cNvSpPr txBox="1"/>
          <p:nvPr/>
        </p:nvSpPr>
        <p:spPr>
          <a:xfrm>
            <a:off x="432048" y="5287560"/>
            <a:ext cx="8316416" cy="1384995"/>
          </a:xfrm>
          <a:prstGeom prst="rect">
            <a:avLst/>
          </a:prstGeom>
          <a:noFill/>
        </p:spPr>
        <p:txBody>
          <a:bodyPr wrap="square" rtlCol="0">
            <a:spAutoFit/>
          </a:bodyPr>
          <a:lstStyle/>
          <a:p>
            <a:pPr>
              <a:buClr>
                <a:schemeClr val="accent2"/>
              </a:buClr>
              <a:buSzPct val="100000"/>
              <a:buFont typeface="Wingdings" pitchFamily="2" charset="2"/>
              <a:buChar char="l"/>
            </a:pPr>
            <a:r>
              <a:rPr lang="en-US" altLang="ja-JP" sz="2000" dirty="0" smtClean="0"/>
              <a:t> KEDR</a:t>
            </a:r>
            <a:r>
              <a:rPr lang="ja-JP" altLang="en-US" sz="2000" dirty="0" smtClean="0"/>
              <a:t>タイプ　　</a:t>
            </a:r>
            <a:r>
              <a:rPr lang="en-US" altLang="ja-JP" sz="2000" dirty="0" smtClean="0"/>
              <a:t>E.N.E=30×(6.1×92)=</a:t>
            </a:r>
            <a:r>
              <a:rPr lang="en-US" altLang="ja-JP" sz="2200" dirty="0" smtClean="0"/>
              <a:t>2.1MeV</a:t>
            </a:r>
          </a:p>
          <a:p>
            <a:pPr>
              <a:buClr>
                <a:schemeClr val="accent2"/>
              </a:buClr>
              <a:buSzPct val="100000"/>
            </a:pPr>
            <a:endParaRPr lang="en-US" altLang="ja-JP" sz="2200" dirty="0" smtClean="0"/>
          </a:p>
          <a:p>
            <a:pPr>
              <a:buClr>
                <a:schemeClr val="accent2"/>
              </a:buClr>
              <a:buSzPct val="100000"/>
            </a:pPr>
            <a:r>
              <a:rPr lang="ja-JP" altLang="en-US" sz="2000" dirty="0" smtClean="0"/>
              <a:t>プリアンプを変更しても改善が見られなかった。　</a:t>
            </a:r>
            <a:endParaRPr lang="en-US" altLang="ja-JP" sz="2200" dirty="0" smtClean="0"/>
          </a:p>
          <a:p>
            <a:r>
              <a:rPr lang="ja-JP" altLang="en-US" sz="2000" dirty="0" smtClean="0"/>
              <a:t>電荷収集効率は良いが、増幅率が低めであることが理由の一つといえる。</a:t>
            </a:r>
            <a:endParaRPr kumimoji="1" lang="en-US" altLang="ja-JP" sz="2000" dirty="0" smtClean="0"/>
          </a:p>
        </p:txBody>
      </p:sp>
      <p:sp>
        <p:nvSpPr>
          <p:cNvPr id="20" name="テキスト ボックス 19"/>
          <p:cNvSpPr txBox="1"/>
          <p:nvPr/>
        </p:nvSpPr>
        <p:spPr>
          <a:xfrm>
            <a:off x="1947331" y="4808186"/>
            <a:ext cx="1968631" cy="276999"/>
          </a:xfrm>
          <a:prstGeom prst="rect">
            <a:avLst/>
          </a:prstGeom>
          <a:solidFill>
            <a:schemeClr val="bg1"/>
          </a:solidFill>
        </p:spPr>
        <p:txBody>
          <a:bodyPr wrap="square" rtlCol="0">
            <a:spAutoFit/>
          </a:bodyPr>
          <a:lstStyle/>
          <a:p>
            <a:r>
              <a:rPr kumimoji="1" lang="en-US" altLang="ja-JP" sz="1200" dirty="0" smtClean="0"/>
              <a:t>Pulse height[FADC counts]</a:t>
            </a:r>
            <a:endParaRPr kumimoji="1" lang="ja-JP" altLang="en-US" sz="1200" dirty="0"/>
          </a:p>
        </p:txBody>
      </p:sp>
      <p:grpSp>
        <p:nvGrpSpPr>
          <p:cNvPr id="23" name="グループ化 22"/>
          <p:cNvGrpSpPr/>
          <p:nvPr/>
        </p:nvGrpSpPr>
        <p:grpSpPr>
          <a:xfrm>
            <a:off x="4676504" y="5702192"/>
            <a:ext cx="981986" cy="52252"/>
            <a:chOff x="7969439" y="3703969"/>
            <a:chExt cx="981986" cy="52252"/>
          </a:xfrm>
        </p:grpSpPr>
        <p:cxnSp>
          <p:nvCxnSpPr>
            <p:cNvPr id="24" name="直線コネクタ 23"/>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15321"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rot="16200000">
            <a:off x="70944" y="3537569"/>
            <a:ext cx="2237717"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19" name="スライド番号プレースホルダ 18"/>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37</a:t>
            </a:fld>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1" name="Picture 1247" descr="200911102145p1"/>
          <p:cNvPicPr>
            <a:picLocks noChangeAspect="1" noChangeArrowheads="1"/>
          </p:cNvPicPr>
          <p:nvPr/>
        </p:nvPicPr>
        <p:blipFill>
          <a:blip r:embed="rId3" cstate="print"/>
          <a:srcRect/>
          <a:stretch>
            <a:fillRect/>
          </a:stretch>
        </p:blipFill>
        <p:spPr bwMode="auto">
          <a:xfrm>
            <a:off x="4638321" y="1282408"/>
            <a:ext cx="3246047" cy="3168352"/>
          </a:xfrm>
          <a:prstGeom prst="rect">
            <a:avLst/>
          </a:prstGeom>
          <a:noFill/>
          <a:ln w="9525" algn="in">
            <a:noFill/>
            <a:miter lim="800000"/>
            <a:headEnd/>
            <a:tailEnd/>
          </a:ln>
          <a:effectLst/>
        </p:spPr>
      </p:pic>
      <p:grpSp>
        <p:nvGrpSpPr>
          <p:cNvPr id="2" name="グループ化 13"/>
          <p:cNvGrpSpPr/>
          <p:nvPr/>
        </p:nvGrpSpPr>
        <p:grpSpPr>
          <a:xfrm>
            <a:off x="1043608" y="1295470"/>
            <a:ext cx="3122469" cy="3155289"/>
            <a:chOff x="342836" y="1488207"/>
            <a:chExt cx="3821402" cy="3821401"/>
          </a:xfrm>
        </p:grpSpPr>
        <p:pic>
          <p:nvPicPr>
            <p:cNvPr id="1027" name="Picture 3" descr="C:\Users\natsuko\Documents\200911131235p1.eps"/>
            <p:cNvPicPr>
              <a:picLocks noChangeAspect="1" noChangeArrowheads="1"/>
            </p:cNvPicPr>
            <p:nvPr/>
          </p:nvPicPr>
          <p:blipFill>
            <a:blip r:embed="rId4" cstate="print"/>
            <a:srcRect/>
            <a:stretch>
              <a:fillRect/>
            </a:stretch>
          </p:blipFill>
          <p:spPr bwMode="auto">
            <a:xfrm>
              <a:off x="342836" y="1488207"/>
              <a:ext cx="3821402" cy="3821401"/>
            </a:xfrm>
            <a:prstGeom prst="rect">
              <a:avLst/>
            </a:prstGeom>
            <a:noFill/>
          </p:spPr>
        </p:pic>
        <p:sp>
          <p:nvSpPr>
            <p:cNvPr id="10" name="テキスト ボックス 9"/>
            <p:cNvSpPr txBox="1"/>
            <p:nvPr/>
          </p:nvSpPr>
          <p:spPr>
            <a:xfrm>
              <a:off x="1428728" y="2000240"/>
              <a:ext cx="184731" cy="369332"/>
            </a:xfrm>
            <a:prstGeom prst="rect">
              <a:avLst/>
            </a:prstGeom>
            <a:noFill/>
          </p:spPr>
          <p:txBody>
            <a:bodyPr wrap="none" rtlCol="0">
              <a:spAutoFit/>
            </a:bodyPr>
            <a:lstStyle/>
            <a:p>
              <a:endParaRPr kumimoji="1" lang="ja-JP" altLang="en-US" dirty="0"/>
            </a:p>
          </p:txBody>
        </p:sp>
      </p:grpSp>
      <p:sp>
        <p:nvSpPr>
          <p:cNvPr id="19" name="テキスト ボックス 18"/>
          <p:cNvSpPr txBox="1"/>
          <p:nvPr/>
        </p:nvSpPr>
        <p:spPr>
          <a:xfrm>
            <a:off x="5259885" y="4221673"/>
            <a:ext cx="1883038" cy="276999"/>
          </a:xfrm>
          <a:prstGeom prst="rect">
            <a:avLst/>
          </a:prstGeom>
          <a:solidFill>
            <a:schemeClr val="bg1"/>
          </a:solidFill>
        </p:spPr>
        <p:txBody>
          <a:bodyPr wrap="square" rtlCol="0">
            <a:spAutoFit/>
          </a:bodyPr>
          <a:lstStyle/>
          <a:p>
            <a:r>
              <a:rPr kumimoji="1" lang="en-US" altLang="ja-JP" sz="1200" dirty="0" smtClean="0"/>
              <a:t>Pulse height[FADC counts]</a:t>
            </a:r>
            <a:endParaRPr kumimoji="1" lang="ja-JP" altLang="en-US" sz="1200" dirty="0"/>
          </a:p>
        </p:txBody>
      </p:sp>
      <p:sp>
        <p:nvSpPr>
          <p:cNvPr id="20" name="テキスト ボックス 19"/>
          <p:cNvSpPr txBox="1"/>
          <p:nvPr/>
        </p:nvSpPr>
        <p:spPr>
          <a:xfrm rot="16200000">
            <a:off x="-84971" y="2610801"/>
            <a:ext cx="2261522" cy="292394"/>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21" name="テキスト ボックス 20"/>
          <p:cNvSpPr txBox="1"/>
          <p:nvPr/>
        </p:nvSpPr>
        <p:spPr>
          <a:xfrm rot="16200000">
            <a:off x="3463724" y="2557089"/>
            <a:ext cx="2342826"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22" name="テキスト ボックス 21"/>
          <p:cNvSpPr txBox="1"/>
          <p:nvPr/>
        </p:nvSpPr>
        <p:spPr>
          <a:xfrm>
            <a:off x="2536020" y="2508285"/>
            <a:ext cx="1296144" cy="646331"/>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=401.5</a:t>
            </a:r>
          </a:p>
          <a:p>
            <a:r>
              <a:rPr kumimoji="1" lang="en-US" altLang="ja-JP" dirty="0" smtClean="0"/>
              <a:t>FADCcounts</a:t>
            </a:r>
            <a:endParaRPr kumimoji="1" lang="ja-JP" altLang="en-US" dirty="0"/>
          </a:p>
        </p:txBody>
      </p:sp>
      <p:sp>
        <p:nvSpPr>
          <p:cNvPr id="23" name="テキスト ボックス 22"/>
          <p:cNvSpPr txBox="1"/>
          <p:nvPr/>
        </p:nvSpPr>
        <p:spPr>
          <a:xfrm>
            <a:off x="6280436" y="2508285"/>
            <a:ext cx="1243892" cy="646331"/>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=237.6</a:t>
            </a:r>
          </a:p>
          <a:p>
            <a:r>
              <a:rPr kumimoji="1" lang="en-US" altLang="ja-JP" dirty="0" smtClean="0"/>
              <a:t>FADCcounts</a:t>
            </a:r>
            <a:endParaRPr kumimoji="1" lang="ja-JP" altLang="en-US" dirty="0"/>
          </a:p>
        </p:txBody>
      </p:sp>
      <p:sp>
        <p:nvSpPr>
          <p:cNvPr id="47" name="テキスト ボックス 46"/>
          <p:cNvSpPr txBox="1"/>
          <p:nvPr/>
        </p:nvSpPr>
        <p:spPr>
          <a:xfrm>
            <a:off x="1370816" y="1524558"/>
            <a:ext cx="1124026" cy="646331"/>
          </a:xfrm>
          <a:prstGeom prst="rect">
            <a:avLst/>
          </a:prstGeom>
          <a:solidFill>
            <a:srgbClr val="FFFF99"/>
          </a:solidFill>
        </p:spPr>
        <p:txBody>
          <a:bodyPr wrap="none" rtlCol="0">
            <a:spAutoFit/>
          </a:bodyPr>
          <a:lstStyle/>
          <a:p>
            <a:pPr algn="ctr"/>
            <a:r>
              <a:rPr lang="en-US" altLang="ja-JP" dirty="0" smtClean="0"/>
              <a:t>CMS7200</a:t>
            </a:r>
          </a:p>
          <a:p>
            <a:pPr algn="ctr"/>
            <a:r>
              <a:rPr lang="en-US" altLang="ja-JP" dirty="0" smtClean="0"/>
              <a:t>Cosmic</a:t>
            </a:r>
            <a:endParaRPr kumimoji="1" lang="ja-JP" altLang="en-US" dirty="0"/>
          </a:p>
        </p:txBody>
      </p:sp>
      <p:sp>
        <p:nvSpPr>
          <p:cNvPr id="48" name="テキスト ボックス 47"/>
          <p:cNvSpPr txBox="1"/>
          <p:nvPr/>
        </p:nvSpPr>
        <p:spPr>
          <a:xfrm>
            <a:off x="4980922" y="1524558"/>
            <a:ext cx="809838" cy="646331"/>
          </a:xfrm>
          <a:prstGeom prst="rect">
            <a:avLst/>
          </a:prstGeom>
          <a:solidFill>
            <a:schemeClr val="accent2">
              <a:lumMod val="20000"/>
              <a:lumOff val="80000"/>
            </a:schemeClr>
          </a:solidFill>
        </p:spPr>
        <p:txBody>
          <a:bodyPr wrap="none" rtlCol="0">
            <a:spAutoFit/>
          </a:bodyPr>
          <a:lstStyle/>
          <a:p>
            <a:pPr algn="ctr"/>
            <a:r>
              <a:rPr lang="en-US" altLang="ja-JP" dirty="0" smtClean="0"/>
              <a:t>KEDR</a:t>
            </a:r>
          </a:p>
          <a:p>
            <a:pPr algn="ctr"/>
            <a:r>
              <a:rPr lang="en-US" altLang="ja-JP" dirty="0" smtClean="0"/>
              <a:t>Cosmic</a:t>
            </a:r>
          </a:p>
        </p:txBody>
      </p:sp>
      <p:sp>
        <p:nvSpPr>
          <p:cNvPr id="25" name="タイトル 1"/>
          <p:cNvSpPr txBox="1">
            <a:spLocks/>
          </p:cNvSpPr>
          <p:nvPr/>
        </p:nvSpPr>
        <p:spPr>
          <a:xfrm>
            <a:off x="667072" y="206152"/>
            <a:ext cx="8153400" cy="9906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3200" dirty="0" smtClean="0">
                <a:solidFill>
                  <a:schemeClr val="tx2"/>
                </a:solidFill>
                <a:latin typeface="+mj-lt"/>
                <a:ea typeface="+mj-ea"/>
                <a:cs typeface="+mj-cs"/>
              </a:rPr>
              <a:t>BSO+</a:t>
            </a:r>
            <a:r>
              <a:rPr kumimoji="1" lang="en-US" altLang="ja-JP" sz="3200" b="0" i="0" u="none" strike="noStrike" kern="1200" cap="none" spc="0" normalizeH="0" baseline="0" noProof="0" dirty="0" smtClean="0">
                <a:ln>
                  <a:noFill/>
                </a:ln>
                <a:solidFill>
                  <a:schemeClr val="tx2"/>
                </a:solidFill>
                <a:effectLst/>
                <a:uLnTx/>
                <a:uFillTx/>
                <a:latin typeface="+mj-lt"/>
                <a:ea typeface="+mj-ea"/>
                <a:cs typeface="+mj-cs"/>
              </a:rPr>
              <a:t>APD</a:t>
            </a:r>
            <a:r>
              <a:rPr kumimoji="1" lang="ja-JP" altLang="en-US" sz="3200" b="0" i="0" u="none" strike="noStrike" kern="1200" cap="none" spc="0" normalizeH="0" baseline="0" noProof="0" dirty="0" smtClean="0">
                <a:ln>
                  <a:noFill/>
                </a:ln>
                <a:solidFill>
                  <a:schemeClr val="tx2"/>
                </a:solidFill>
                <a:effectLst/>
                <a:uLnTx/>
                <a:uFillTx/>
                <a:latin typeface="+mj-lt"/>
                <a:ea typeface="+mj-ea"/>
                <a:cs typeface="+mj-cs"/>
              </a:rPr>
              <a:t>による宇宙線を用いた測定　</a:t>
            </a:r>
            <a:endParaRPr kumimoji="1" lang="ja-JP" altLang="en-US" sz="3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35" name="グループ化 34"/>
          <p:cNvGrpSpPr/>
          <p:nvPr/>
        </p:nvGrpSpPr>
        <p:grpSpPr>
          <a:xfrm>
            <a:off x="395536" y="4437112"/>
            <a:ext cx="8604448" cy="2400657"/>
            <a:chOff x="395536" y="4437112"/>
            <a:chExt cx="8604448" cy="2400657"/>
          </a:xfrm>
        </p:grpSpPr>
        <p:sp>
          <p:nvSpPr>
            <p:cNvPr id="49" name="テキスト ボックス 48"/>
            <p:cNvSpPr txBox="1"/>
            <p:nvPr/>
          </p:nvSpPr>
          <p:spPr>
            <a:xfrm>
              <a:off x="395536" y="4437112"/>
              <a:ext cx="8604448" cy="2400657"/>
            </a:xfrm>
            <a:prstGeom prst="rect">
              <a:avLst/>
            </a:prstGeom>
            <a:noFill/>
          </p:spPr>
          <p:txBody>
            <a:bodyPr wrap="square" rtlCol="0">
              <a:spAutoFit/>
            </a:bodyPr>
            <a:lstStyle/>
            <a:p>
              <a:pPr>
                <a:buClr>
                  <a:schemeClr val="accent2"/>
                </a:buClr>
                <a:buSzPct val="100000"/>
              </a:pPr>
              <a:r>
                <a:rPr kumimoji="1" lang="ja-JP" altLang="en-US" sz="2000" dirty="0" smtClean="0"/>
                <a:t>荷電粒子が</a:t>
              </a:r>
              <a:r>
                <a:rPr lang="en-US" altLang="ja-JP" sz="2000" dirty="0" smtClean="0"/>
                <a:t>2.2</a:t>
              </a:r>
              <a:r>
                <a:rPr kumimoji="1" lang="en-US" altLang="ja-JP" sz="2000" dirty="0" smtClean="0"/>
                <a:t>cm</a:t>
              </a:r>
              <a:r>
                <a:rPr kumimoji="1" lang="ja-JP" altLang="en-US" sz="2000" dirty="0" smtClean="0"/>
                <a:t>の厚みの</a:t>
              </a:r>
              <a:r>
                <a:rPr kumimoji="1" lang="en-US" altLang="ja-JP" sz="2000" dirty="0" smtClean="0"/>
                <a:t>BSO</a:t>
              </a:r>
              <a:r>
                <a:rPr kumimoji="1" lang="ja-JP" altLang="en-US" sz="2000" dirty="0" smtClean="0"/>
                <a:t>を通過する際、落とすエネルギー</a:t>
              </a:r>
              <a:r>
                <a:rPr kumimoji="1" lang="en-US" altLang="ja-JP" sz="2000" dirty="0" smtClean="0"/>
                <a:t>Δ</a:t>
              </a:r>
              <a:r>
                <a:rPr kumimoji="1" lang="en-US" altLang="ja-JP" sz="2200" dirty="0" smtClean="0"/>
                <a:t>E</a:t>
              </a:r>
              <a:r>
                <a:rPr lang="en-US" altLang="ja-JP" sz="2200" dirty="0" smtClean="0"/>
                <a:t>=18.7MeV</a:t>
              </a:r>
            </a:p>
            <a:p>
              <a:pPr lvl="1">
                <a:buClr>
                  <a:schemeClr val="accent2"/>
                </a:buClr>
                <a:buSzPct val="100000"/>
                <a:buFont typeface="Arial" pitchFamily="34" charset="0"/>
                <a:buChar char="•"/>
              </a:pPr>
              <a:r>
                <a:rPr lang="en-US" altLang="ja-JP" sz="2200" dirty="0" smtClean="0"/>
                <a:t>CMS7200</a:t>
              </a:r>
              <a:r>
                <a:rPr lang="ja-JP" altLang="en-US" sz="2200" dirty="0" smtClean="0"/>
                <a:t>　　</a:t>
              </a:r>
              <a:r>
                <a:rPr lang="en-US" altLang="ja-JP" sz="2000" dirty="0" smtClean="0"/>
                <a:t>E.N.E.=18.7×(8.8/401.5)=</a:t>
              </a:r>
              <a:r>
                <a:rPr lang="en-US" altLang="ja-JP" sz="2200" dirty="0" smtClean="0"/>
                <a:t>0.41</a:t>
              </a:r>
              <a:r>
                <a:rPr lang="en-US" altLang="ja-JP" sz="2000" dirty="0" smtClean="0"/>
                <a:t>MeV</a:t>
              </a:r>
              <a:endParaRPr lang="en-US" altLang="ja-JP" sz="2200" dirty="0" smtClean="0"/>
            </a:p>
            <a:p>
              <a:pPr lvl="1">
                <a:buClr>
                  <a:schemeClr val="accent2"/>
                </a:buClr>
                <a:buFont typeface="Arial" pitchFamily="34" charset="0"/>
                <a:buChar char="•"/>
              </a:pPr>
              <a:r>
                <a:rPr lang="en-US" altLang="ja-JP" sz="2200" dirty="0" smtClean="0"/>
                <a:t>KEDR</a:t>
              </a:r>
              <a:r>
                <a:rPr lang="ja-JP" altLang="en-US" sz="2200" dirty="0" smtClean="0"/>
                <a:t>　　　　　</a:t>
              </a:r>
              <a:r>
                <a:rPr lang="en-US" altLang="ja-JP" sz="2000" dirty="0" smtClean="0"/>
                <a:t>E.N.E.=18.7×(6.0/237.6)=</a:t>
              </a:r>
              <a:r>
                <a:rPr lang="en-US" altLang="ja-JP" sz="2200" dirty="0" smtClean="0"/>
                <a:t>0.47</a:t>
              </a:r>
              <a:r>
                <a:rPr lang="en-US" altLang="ja-JP" sz="2000" dirty="0" smtClean="0"/>
                <a:t>MeV</a:t>
              </a:r>
            </a:p>
            <a:p>
              <a:pPr lvl="1">
                <a:buClr>
                  <a:schemeClr val="accent2"/>
                </a:buClr>
                <a:buFont typeface="Arial" pitchFamily="34" charset="0"/>
                <a:buChar char="•"/>
              </a:pPr>
              <a:endParaRPr lang="en-US" altLang="ja-JP" sz="2000" dirty="0" smtClean="0">
                <a:solidFill>
                  <a:srgbClr val="FF0000"/>
                </a:solidFill>
              </a:endParaRPr>
            </a:p>
            <a:p>
              <a:pPr>
                <a:buClr>
                  <a:schemeClr val="accent2"/>
                </a:buClr>
              </a:pPr>
              <a:r>
                <a:rPr lang="ja-JP" altLang="en-US" sz="2200" dirty="0" smtClean="0">
                  <a:solidFill>
                    <a:srgbClr val="FF0000"/>
                  </a:solidFill>
                </a:rPr>
                <a:t>  </a:t>
              </a:r>
              <a:r>
                <a:rPr lang="ja-JP" altLang="en-US" sz="2400" b="1" dirty="0" smtClean="0">
                  <a:solidFill>
                    <a:srgbClr val="FF0000"/>
                  </a:solidFill>
                </a:rPr>
                <a:t>    </a:t>
              </a:r>
              <a:r>
                <a:rPr lang="en-US" altLang="ja-JP" sz="2200" dirty="0" smtClean="0">
                  <a:solidFill>
                    <a:srgbClr val="FF0000"/>
                  </a:solidFill>
                </a:rPr>
                <a:t>BSO</a:t>
              </a:r>
              <a:r>
                <a:rPr lang="ja-JP" altLang="en-US" sz="2200" dirty="0" smtClean="0">
                  <a:solidFill>
                    <a:srgbClr val="FF0000"/>
                  </a:solidFill>
                </a:rPr>
                <a:t>シンチレーターと</a:t>
              </a:r>
              <a:r>
                <a:rPr lang="en-US" altLang="ja-JP" sz="2200" dirty="0" smtClean="0">
                  <a:solidFill>
                    <a:srgbClr val="FF0000"/>
                  </a:solidFill>
                </a:rPr>
                <a:t>APD</a:t>
              </a:r>
              <a:r>
                <a:rPr lang="ja-JP" altLang="en-US" sz="2200" dirty="0" smtClean="0">
                  <a:solidFill>
                    <a:srgbClr val="FF0000"/>
                  </a:solidFill>
                </a:rPr>
                <a:t>の組み合わせは実用に耐えうる。</a:t>
              </a:r>
              <a:endParaRPr lang="en-US" altLang="ja-JP" sz="2200" dirty="0" smtClean="0">
                <a:solidFill>
                  <a:srgbClr val="FF0000"/>
                </a:solidFill>
              </a:endParaRPr>
            </a:p>
            <a:p>
              <a:pPr lvl="3">
                <a:buClr>
                  <a:schemeClr val="accent2"/>
                </a:buClr>
              </a:pPr>
              <a:r>
                <a:rPr lang="en-US" altLang="ja-JP" sz="2000" dirty="0" err="1" smtClean="0"/>
                <a:t>PureCsI</a:t>
              </a:r>
              <a:r>
                <a:rPr lang="ja-JP" altLang="en-US" sz="2000" dirty="0" smtClean="0"/>
                <a:t>に比べて断面が小さいので収集効率が良い。</a:t>
              </a:r>
              <a:endParaRPr lang="en-US" altLang="ja-JP" sz="2000" dirty="0" smtClean="0"/>
            </a:p>
            <a:p>
              <a:pPr lvl="3">
                <a:buClr>
                  <a:schemeClr val="accent2"/>
                </a:buClr>
              </a:pPr>
              <a:r>
                <a:rPr lang="ja-JP" altLang="en-US" sz="2000" dirty="0" smtClean="0"/>
                <a:t>発光波長</a:t>
              </a:r>
              <a:r>
                <a:rPr lang="en-US" altLang="ja-JP" sz="2000" dirty="0" smtClean="0"/>
                <a:t>480nm</a:t>
              </a:r>
              <a:r>
                <a:rPr lang="ja-JP" altLang="en-US" sz="2000" dirty="0" smtClean="0"/>
                <a:t>と</a:t>
              </a:r>
              <a:r>
                <a:rPr lang="en-US" altLang="ja-JP" sz="2000" dirty="0" smtClean="0"/>
                <a:t>APD</a:t>
              </a:r>
              <a:r>
                <a:rPr lang="ja-JP" altLang="en-US" sz="2000" dirty="0" smtClean="0"/>
                <a:t>の量子効率が良好な領域である。</a:t>
              </a:r>
              <a:endParaRPr lang="en-US" altLang="ja-JP" sz="2000" dirty="0" smtClean="0"/>
            </a:p>
          </p:txBody>
        </p:sp>
        <p:sp>
          <p:nvSpPr>
            <p:cNvPr id="24" name="円/楕円 23"/>
            <p:cNvSpPr/>
            <p:nvPr/>
          </p:nvSpPr>
          <p:spPr>
            <a:xfrm>
              <a:off x="827584" y="5805264"/>
              <a:ext cx="2402390" cy="360040"/>
            </a:xfrm>
            <a:prstGeom prst="ellipse">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図形 26"/>
            <p:cNvCxnSpPr>
              <a:stCxn id="24" idx="3"/>
            </p:cNvCxnSpPr>
            <p:nvPr/>
          </p:nvCxnSpPr>
          <p:spPr>
            <a:xfrm rot="16200000" flipH="1">
              <a:off x="1301169" y="5990813"/>
              <a:ext cx="268748" cy="512275"/>
            </a:xfrm>
            <a:prstGeom prst="bentConnector2">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1680850" y="4234736"/>
            <a:ext cx="1883038" cy="276999"/>
          </a:xfrm>
          <a:prstGeom prst="rect">
            <a:avLst/>
          </a:prstGeom>
          <a:solidFill>
            <a:schemeClr val="bg1"/>
          </a:solidFill>
        </p:spPr>
        <p:txBody>
          <a:bodyPr wrap="square" rtlCol="0">
            <a:spAutoFit/>
          </a:bodyPr>
          <a:lstStyle/>
          <a:p>
            <a:r>
              <a:rPr kumimoji="1" lang="en-US" altLang="ja-JP" sz="1200" dirty="0" smtClean="0"/>
              <a:t>Pulse height[FADC counts]</a:t>
            </a:r>
            <a:endParaRPr kumimoji="1" lang="ja-JP" altLang="en-US" sz="1200" dirty="0"/>
          </a:p>
        </p:txBody>
      </p:sp>
      <p:grpSp>
        <p:nvGrpSpPr>
          <p:cNvPr id="26" name="グループ化 25"/>
          <p:cNvGrpSpPr/>
          <p:nvPr/>
        </p:nvGrpSpPr>
        <p:grpSpPr>
          <a:xfrm>
            <a:off x="5351028" y="5491175"/>
            <a:ext cx="1152129" cy="32624"/>
            <a:chOff x="7969439" y="3703969"/>
            <a:chExt cx="983894" cy="37285"/>
          </a:xfrm>
        </p:grpSpPr>
        <p:cxnSp>
          <p:nvCxnSpPr>
            <p:cNvPr id="28" name="直線コネクタ 27"/>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017229" y="3741254"/>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351024" y="5144200"/>
            <a:ext cx="1152125" cy="45650"/>
            <a:chOff x="7969439" y="3703969"/>
            <a:chExt cx="983891" cy="52172"/>
          </a:xfrm>
        </p:grpSpPr>
        <p:cxnSp>
          <p:nvCxnSpPr>
            <p:cNvPr id="31" name="直線コネクタ 30"/>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8017226" y="375614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33" name="スライド番号プレースホルダ 32"/>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38</a:t>
            </a:fld>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tsukom\Documents\2010\04\testpulsek0422p1.eps"/>
          <p:cNvPicPr>
            <a:picLocks noGrp="1" noChangeAspect="1" noChangeArrowheads="1"/>
          </p:cNvPicPr>
          <p:nvPr>
            <p:ph sz="half" idx="2"/>
          </p:nvPr>
        </p:nvPicPr>
        <p:blipFill>
          <a:blip r:embed="rId3" cstate="print"/>
          <a:stretch>
            <a:fillRect/>
          </a:stretch>
        </p:blipFill>
        <p:spPr bwMode="auto">
          <a:xfrm>
            <a:off x="755576" y="2034722"/>
            <a:ext cx="3338494" cy="3338494"/>
          </a:xfrm>
          <a:prstGeom prst="rect">
            <a:avLst/>
          </a:prstGeom>
          <a:noFill/>
        </p:spPr>
      </p:pic>
      <p:sp>
        <p:nvSpPr>
          <p:cNvPr id="20" name="コンテンツ プレースホルダ 19"/>
          <p:cNvSpPr>
            <a:spLocks noGrp="1"/>
          </p:cNvSpPr>
          <p:nvPr>
            <p:ph sz="quarter" idx="4"/>
          </p:nvPr>
        </p:nvSpPr>
        <p:spPr>
          <a:xfrm>
            <a:off x="467544" y="5373216"/>
            <a:ext cx="8434263" cy="1340768"/>
          </a:xfrm>
        </p:spPr>
        <p:txBody>
          <a:bodyPr>
            <a:normAutofit/>
          </a:bodyPr>
          <a:lstStyle/>
          <a:p>
            <a:pPr>
              <a:buSzPct val="75000"/>
              <a:buFont typeface="Wingdings" pitchFamily="2" charset="2"/>
              <a:buChar char="v"/>
            </a:pPr>
            <a:r>
              <a:rPr lang="ja-JP" altLang="en-US" sz="2000" dirty="0" smtClean="0"/>
              <a:t>変更後</a:t>
            </a:r>
            <a:r>
              <a:rPr lang="ja-JP" altLang="en-US" sz="2200" dirty="0" smtClean="0"/>
              <a:t>　</a:t>
            </a:r>
            <a:r>
              <a:rPr lang="en-US" altLang="ja-JP" sz="2200" dirty="0" smtClean="0"/>
              <a:t>E.N.E.=17×(8.8/518.0)=0.32MeV</a:t>
            </a:r>
          </a:p>
          <a:p>
            <a:pPr>
              <a:buSzPct val="75000"/>
              <a:buFont typeface="Wingdings" pitchFamily="2" charset="2"/>
              <a:buChar char="v"/>
            </a:pPr>
            <a:r>
              <a:rPr lang="ja-JP" altLang="en-US" sz="2000" dirty="0" smtClean="0"/>
              <a:t>変更前</a:t>
            </a:r>
            <a:r>
              <a:rPr lang="ja-JP" altLang="en-US" sz="2200" dirty="0" smtClean="0"/>
              <a:t>　</a:t>
            </a:r>
            <a:r>
              <a:rPr lang="en-US" altLang="ja-JP" sz="2200" dirty="0" smtClean="0"/>
              <a:t>E.N.E.=0.47MeV.</a:t>
            </a:r>
          </a:p>
          <a:p>
            <a:pPr lvl="1">
              <a:buSzPct val="75000"/>
              <a:buNone/>
            </a:pPr>
            <a:r>
              <a:rPr lang="ja-JP" altLang="en-US" sz="2400" b="1" dirty="0" smtClean="0">
                <a:solidFill>
                  <a:schemeClr val="accent3">
                    <a:lumMod val="75000"/>
                  </a:schemeClr>
                </a:solidFill>
              </a:rPr>
              <a:t>→</a:t>
            </a:r>
            <a:r>
              <a:rPr lang="ja-JP" altLang="en-US" sz="2200" b="1" dirty="0" smtClean="0">
                <a:solidFill>
                  <a:schemeClr val="accent3">
                    <a:lumMod val="75000"/>
                  </a:schemeClr>
                </a:solidFill>
              </a:rPr>
              <a:t> </a:t>
            </a:r>
            <a:r>
              <a:rPr lang="ja-JP" altLang="en-US" sz="2100" dirty="0" smtClean="0">
                <a:solidFill>
                  <a:schemeClr val="accent3">
                    <a:lumMod val="75000"/>
                  </a:schemeClr>
                </a:solidFill>
              </a:rPr>
              <a:t>変更前と比べて約</a:t>
            </a:r>
            <a:r>
              <a:rPr lang="en-US" altLang="ja-JP" sz="2100" dirty="0" smtClean="0">
                <a:solidFill>
                  <a:schemeClr val="accent3">
                    <a:lumMod val="75000"/>
                  </a:schemeClr>
                </a:solidFill>
              </a:rPr>
              <a:t>30%</a:t>
            </a:r>
            <a:r>
              <a:rPr lang="ja-JP" altLang="en-US" sz="2100" dirty="0" smtClean="0">
                <a:solidFill>
                  <a:schemeClr val="accent3">
                    <a:lumMod val="75000"/>
                  </a:schemeClr>
                </a:solidFill>
              </a:rPr>
              <a:t>の改善が見られた。</a:t>
            </a:r>
            <a:endParaRPr lang="en-US" altLang="ja-JP" sz="2100" dirty="0" smtClean="0">
              <a:solidFill>
                <a:schemeClr val="accent3">
                  <a:lumMod val="75000"/>
                </a:schemeClr>
              </a:solidFill>
            </a:endParaRPr>
          </a:p>
        </p:txBody>
      </p:sp>
      <p:pic>
        <p:nvPicPr>
          <p:cNvPr id="1027" name="Picture 3" descr="C:\Users\natsukom\Documents\2010\04\201004221550p1.eps"/>
          <p:cNvPicPr>
            <a:picLocks noChangeAspect="1" noChangeArrowheads="1"/>
          </p:cNvPicPr>
          <p:nvPr/>
        </p:nvPicPr>
        <p:blipFill>
          <a:blip r:embed="rId4" cstate="print"/>
          <a:srcRect/>
          <a:stretch>
            <a:fillRect/>
          </a:stretch>
        </p:blipFill>
        <p:spPr bwMode="auto">
          <a:xfrm>
            <a:off x="4613526" y="2016719"/>
            <a:ext cx="3342850" cy="3342850"/>
          </a:xfrm>
          <a:prstGeom prst="rect">
            <a:avLst/>
          </a:prstGeom>
          <a:noFill/>
        </p:spPr>
      </p:pic>
      <p:sp>
        <p:nvSpPr>
          <p:cNvPr id="7" name="テキスト ボックス 6"/>
          <p:cNvSpPr txBox="1"/>
          <p:nvPr/>
        </p:nvSpPr>
        <p:spPr>
          <a:xfrm rot="16200000">
            <a:off x="-406352" y="3806023"/>
            <a:ext cx="2257221" cy="292388"/>
          </a:xfrm>
          <a:prstGeom prst="rect">
            <a:avLst/>
          </a:prstGeom>
          <a:solidFill>
            <a:schemeClr val="bg1"/>
          </a:solidFill>
        </p:spPr>
        <p:txBody>
          <a:bodyPr wrap="none" rtlCol="0">
            <a:spAutoFit/>
          </a:bodyPr>
          <a:lstStyle/>
          <a:p>
            <a:r>
              <a:rPr kumimoji="1" lang="en-US" altLang="ja-JP" sz="1300" dirty="0" smtClean="0"/>
              <a:t>Number of events/FADC counts</a:t>
            </a:r>
            <a:endParaRPr kumimoji="1" lang="ja-JP" altLang="en-US" sz="1300" dirty="0"/>
          </a:p>
        </p:txBody>
      </p:sp>
      <p:sp>
        <p:nvSpPr>
          <p:cNvPr id="8" name="テキスト ボックス 7"/>
          <p:cNvSpPr txBox="1"/>
          <p:nvPr/>
        </p:nvSpPr>
        <p:spPr>
          <a:xfrm rot="16200000">
            <a:off x="3482736" y="3707889"/>
            <a:ext cx="2257221" cy="292388"/>
          </a:xfrm>
          <a:prstGeom prst="rect">
            <a:avLst/>
          </a:prstGeom>
          <a:solidFill>
            <a:schemeClr val="bg1"/>
          </a:solidFill>
        </p:spPr>
        <p:txBody>
          <a:bodyPr wrap="none" rtlCol="0">
            <a:spAutoFit/>
          </a:bodyPr>
          <a:lstStyle/>
          <a:p>
            <a:r>
              <a:rPr kumimoji="1" lang="en-US" altLang="ja-JP" sz="1300" dirty="0" smtClean="0"/>
              <a:t>Number of events/FADC counts</a:t>
            </a:r>
            <a:endParaRPr kumimoji="1" lang="ja-JP" altLang="en-US" sz="1300" dirty="0"/>
          </a:p>
        </p:txBody>
      </p:sp>
      <p:sp>
        <p:nvSpPr>
          <p:cNvPr id="9" name="テキスト ボックス 8"/>
          <p:cNvSpPr txBox="1"/>
          <p:nvPr/>
        </p:nvSpPr>
        <p:spPr>
          <a:xfrm>
            <a:off x="1512168" y="5146466"/>
            <a:ext cx="2016224" cy="292388"/>
          </a:xfrm>
          <a:prstGeom prst="rect">
            <a:avLst/>
          </a:prstGeom>
          <a:solidFill>
            <a:schemeClr val="bg1"/>
          </a:solidFill>
        </p:spPr>
        <p:txBody>
          <a:bodyPr wrap="square" rtlCol="0">
            <a:spAutoFit/>
          </a:bodyPr>
          <a:lstStyle/>
          <a:p>
            <a:r>
              <a:rPr kumimoji="1" lang="en-US" altLang="ja-JP" sz="1300" dirty="0" smtClean="0"/>
              <a:t>Pulse height[FADC counts]</a:t>
            </a:r>
            <a:endParaRPr kumimoji="1" lang="ja-JP" altLang="en-US" sz="1300" dirty="0"/>
          </a:p>
        </p:txBody>
      </p:sp>
      <p:sp>
        <p:nvSpPr>
          <p:cNvPr id="11" name="テキスト ボックス 10"/>
          <p:cNvSpPr txBox="1"/>
          <p:nvPr/>
        </p:nvSpPr>
        <p:spPr>
          <a:xfrm>
            <a:off x="5405613" y="5133403"/>
            <a:ext cx="2016224" cy="292388"/>
          </a:xfrm>
          <a:prstGeom prst="rect">
            <a:avLst/>
          </a:prstGeom>
          <a:solidFill>
            <a:schemeClr val="bg1"/>
          </a:solidFill>
        </p:spPr>
        <p:txBody>
          <a:bodyPr wrap="square" rtlCol="0">
            <a:spAutoFit/>
          </a:bodyPr>
          <a:lstStyle/>
          <a:p>
            <a:r>
              <a:rPr kumimoji="1" lang="en-US" altLang="ja-JP" sz="1300" dirty="0" smtClean="0"/>
              <a:t>Pulse height[FADC counts]</a:t>
            </a:r>
            <a:endParaRPr kumimoji="1" lang="ja-JP" altLang="en-US" sz="1300" dirty="0"/>
          </a:p>
        </p:txBody>
      </p:sp>
      <p:sp>
        <p:nvSpPr>
          <p:cNvPr id="15" name="テキスト ボックス 14"/>
          <p:cNvSpPr txBox="1"/>
          <p:nvPr/>
        </p:nvSpPr>
        <p:spPr>
          <a:xfrm>
            <a:off x="1099291" y="2047785"/>
            <a:ext cx="1368151" cy="461665"/>
          </a:xfrm>
          <a:prstGeom prst="rect">
            <a:avLst/>
          </a:prstGeom>
          <a:solidFill>
            <a:schemeClr val="bg1">
              <a:lumMod val="95000"/>
            </a:schemeClr>
          </a:solidFill>
          <a:ln>
            <a:noFill/>
          </a:ln>
        </p:spPr>
        <p:txBody>
          <a:bodyPr wrap="square" rtlCol="0">
            <a:spAutoFit/>
          </a:bodyPr>
          <a:lstStyle/>
          <a:p>
            <a:r>
              <a:rPr kumimoji="1" lang="en-US" altLang="ja-JP" sz="2400" dirty="0" smtClean="0"/>
              <a:t>Test pulse</a:t>
            </a:r>
            <a:endParaRPr kumimoji="1" lang="ja-JP" altLang="en-US" sz="2400" dirty="0"/>
          </a:p>
        </p:txBody>
      </p:sp>
      <p:sp>
        <p:nvSpPr>
          <p:cNvPr id="16" name="テキスト ボックス 15"/>
          <p:cNvSpPr txBox="1"/>
          <p:nvPr/>
        </p:nvSpPr>
        <p:spPr>
          <a:xfrm>
            <a:off x="4971473" y="2034722"/>
            <a:ext cx="1527213" cy="461665"/>
          </a:xfrm>
          <a:prstGeom prst="rect">
            <a:avLst/>
          </a:prstGeom>
          <a:solidFill>
            <a:schemeClr val="bg1">
              <a:lumMod val="95000"/>
            </a:schemeClr>
          </a:solidFill>
        </p:spPr>
        <p:txBody>
          <a:bodyPr wrap="none" rtlCol="0">
            <a:spAutoFit/>
          </a:bodyPr>
          <a:lstStyle/>
          <a:p>
            <a:r>
              <a:rPr lang="en-US" altLang="ja-JP" sz="2400" dirty="0" smtClean="0"/>
              <a:t>Cosmic ray</a:t>
            </a:r>
            <a:endParaRPr kumimoji="1" lang="ja-JP" altLang="en-US" sz="2400" dirty="0"/>
          </a:p>
        </p:txBody>
      </p:sp>
      <p:sp>
        <p:nvSpPr>
          <p:cNvPr id="14" name="テキスト ボックス 13"/>
          <p:cNvSpPr txBox="1"/>
          <p:nvPr/>
        </p:nvSpPr>
        <p:spPr>
          <a:xfrm>
            <a:off x="2411760" y="3358733"/>
            <a:ext cx="1296144"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8.8</a:t>
            </a:r>
          </a:p>
          <a:p>
            <a:r>
              <a:rPr kumimoji="1" lang="en-US" altLang="ja-JP" dirty="0" smtClean="0"/>
              <a:t>FADCcounts</a:t>
            </a:r>
            <a:endParaRPr kumimoji="1" lang="ja-JP" altLang="en-US" dirty="0"/>
          </a:p>
        </p:txBody>
      </p:sp>
      <p:sp>
        <p:nvSpPr>
          <p:cNvPr id="17" name="テキスト ボックス 16"/>
          <p:cNvSpPr txBox="1"/>
          <p:nvPr/>
        </p:nvSpPr>
        <p:spPr>
          <a:xfrm>
            <a:off x="6286544" y="3356992"/>
            <a:ext cx="1296144"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518</a:t>
            </a:r>
          </a:p>
          <a:p>
            <a:r>
              <a:rPr kumimoji="1" lang="en-US" altLang="ja-JP" dirty="0" smtClean="0"/>
              <a:t>FADCcounts</a:t>
            </a:r>
            <a:endParaRPr kumimoji="1" lang="ja-JP" altLang="en-US" dirty="0"/>
          </a:p>
        </p:txBody>
      </p:sp>
      <p:sp>
        <p:nvSpPr>
          <p:cNvPr id="18" name="円/楕円 17"/>
          <p:cNvSpPr/>
          <p:nvPr/>
        </p:nvSpPr>
        <p:spPr>
          <a:xfrm>
            <a:off x="814521" y="5851146"/>
            <a:ext cx="877159" cy="33391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27584" y="5432161"/>
            <a:ext cx="864096" cy="3600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1560" y="1547500"/>
            <a:ext cx="5544616" cy="369332"/>
          </a:xfrm>
          <a:prstGeom prst="rect">
            <a:avLst/>
          </a:prstGeom>
          <a:solidFill>
            <a:srgbClr val="CCFF99"/>
          </a:solidFill>
          <a:ln w="25400">
            <a:noFill/>
          </a:ln>
        </p:spPr>
        <p:txBody>
          <a:bodyPr wrap="square" rtlCol="0">
            <a:spAutoFit/>
          </a:bodyPr>
          <a:lstStyle/>
          <a:p>
            <a:r>
              <a:rPr lang="ja-JP" altLang="en-US" dirty="0" smtClean="0"/>
              <a:t>増幅率：増　</a:t>
            </a:r>
            <a:r>
              <a:rPr lang="ja-JP" altLang="en-US" b="1" dirty="0" smtClean="0"/>
              <a:t>→</a:t>
            </a:r>
            <a:r>
              <a:rPr lang="ja-JP" altLang="en-US" dirty="0" smtClean="0"/>
              <a:t> フィードバックコンデンサ</a:t>
            </a:r>
            <a:r>
              <a:rPr lang="en-US" altLang="ja-JP" dirty="0" smtClean="0"/>
              <a:t> </a:t>
            </a:r>
            <a:r>
              <a:rPr lang="ja-JP" altLang="en-US" dirty="0" smtClean="0"/>
              <a:t>：小</a:t>
            </a:r>
            <a:r>
              <a:rPr lang="en-US" altLang="ja-JP" dirty="0" smtClean="0"/>
              <a:t>(5pF</a:t>
            </a:r>
            <a:r>
              <a:rPr lang="ja-JP" altLang="en-US" dirty="0" smtClean="0"/>
              <a:t>→</a:t>
            </a:r>
            <a:r>
              <a:rPr lang="en-US" altLang="ja-JP" dirty="0" smtClean="0"/>
              <a:t>2pF)</a:t>
            </a:r>
            <a:r>
              <a:rPr lang="ja-JP" altLang="en-US" dirty="0" smtClean="0"/>
              <a:t>　</a:t>
            </a:r>
            <a:endParaRPr kumimoji="1" lang="ja-JP" altLang="en-US" dirty="0"/>
          </a:p>
        </p:txBody>
      </p:sp>
      <p:sp>
        <p:nvSpPr>
          <p:cNvPr id="23" name="タイトル 3"/>
          <p:cNvSpPr>
            <a:spLocks noGrp="1"/>
          </p:cNvSpPr>
          <p:nvPr>
            <p:ph type="title"/>
          </p:nvPr>
        </p:nvSpPr>
        <p:spPr>
          <a:xfrm>
            <a:off x="612648" y="228600"/>
            <a:ext cx="8153400" cy="990600"/>
          </a:xfrm>
        </p:spPr>
        <p:txBody>
          <a:bodyPr>
            <a:noAutofit/>
          </a:bodyPr>
          <a:lstStyle/>
          <a:p>
            <a:r>
              <a:rPr kumimoji="1" lang="en-US" altLang="ja-JP" sz="3600" dirty="0" smtClean="0"/>
              <a:t>KEDR</a:t>
            </a:r>
            <a:r>
              <a:rPr kumimoji="1" lang="ja-JP" altLang="en-US" sz="3600" dirty="0" smtClean="0"/>
              <a:t>タイプのプリアンプ高増倍化の効果</a:t>
            </a:r>
            <a:endParaRPr kumimoji="1" lang="ja-JP" altLang="en-US" sz="3600" dirty="0"/>
          </a:p>
        </p:txBody>
      </p:sp>
      <p:grpSp>
        <p:nvGrpSpPr>
          <p:cNvPr id="22" name="グループ化 21"/>
          <p:cNvGrpSpPr/>
          <p:nvPr/>
        </p:nvGrpSpPr>
        <p:grpSpPr>
          <a:xfrm>
            <a:off x="4693658" y="5778667"/>
            <a:ext cx="1165191" cy="47316"/>
            <a:chOff x="7969439" y="3703969"/>
            <a:chExt cx="995049" cy="54078"/>
          </a:xfrm>
        </p:grpSpPr>
        <p:cxnSp>
          <p:nvCxnSpPr>
            <p:cNvPr id="24" name="直線コネクタ 23"/>
            <p:cNvCxnSpPr/>
            <p:nvPr/>
          </p:nvCxnSpPr>
          <p:spPr>
            <a:xfrm>
              <a:off x="7969439" y="3703969"/>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8384" y="3758047"/>
              <a:ext cx="936104" cy="0"/>
            </a:xfrm>
            <a:prstGeom prst="line">
              <a:avLst/>
            </a:prstGeom>
            <a:ln w="317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26" name="スライド番号プレースホルダ 25"/>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39</a:t>
            </a:fld>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SuperKEKB</a:t>
            </a:r>
            <a:r>
              <a:rPr kumimoji="1" lang="ja-JP" altLang="en-US" dirty="0" smtClean="0"/>
              <a:t>加速器</a:t>
            </a:r>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26126" y="1988840"/>
            <a:ext cx="4886325" cy="4392488"/>
          </a:xfrm>
          <a:prstGeom prst="rect">
            <a:avLst/>
          </a:prstGeom>
          <a:noFill/>
          <a:ln w="9525">
            <a:noFill/>
            <a:miter lim="800000"/>
            <a:headEnd/>
            <a:tailEnd/>
          </a:ln>
        </p:spPr>
      </p:pic>
      <p:sp>
        <p:nvSpPr>
          <p:cNvPr id="6" name="コンテンツ プレースホルダ 2"/>
          <p:cNvSpPr>
            <a:spLocks noGrp="1"/>
          </p:cNvSpPr>
          <p:nvPr>
            <p:ph sz="quarter" idx="1"/>
          </p:nvPr>
        </p:nvSpPr>
        <p:spPr>
          <a:xfrm>
            <a:off x="4761575" y="1700808"/>
            <a:ext cx="4209283" cy="4824536"/>
          </a:xfrm>
        </p:spPr>
        <p:txBody>
          <a:bodyPr>
            <a:normAutofit lnSpcReduction="10000"/>
          </a:bodyPr>
          <a:lstStyle/>
          <a:p>
            <a:pPr>
              <a:buSzPct val="75000"/>
              <a:buFont typeface="Wingdings" pitchFamily="2" charset="2"/>
              <a:buChar char="v"/>
            </a:pPr>
            <a:r>
              <a:rPr lang="ja-JP" altLang="en-US" sz="2200" dirty="0" smtClean="0">
                <a:latin typeface="ＭＳ Ｐゴシック" pitchFamily="50" charset="-128"/>
                <a:ea typeface="ＭＳ Ｐゴシック" pitchFamily="50" charset="-128"/>
              </a:rPr>
              <a:t>既存の周長</a:t>
            </a:r>
            <a:r>
              <a:rPr lang="en-US" altLang="ja-JP" sz="2200" dirty="0" smtClean="0">
                <a:ea typeface="ＭＳ Ｐゴシック" pitchFamily="50" charset="-128"/>
              </a:rPr>
              <a:t>3</a:t>
            </a:r>
            <a:r>
              <a:rPr lang="en-US" altLang="ja-JP" sz="2200" dirty="0" smtClean="0">
                <a:latin typeface="ＭＳ Ｐゴシック" pitchFamily="50" charset="-128"/>
                <a:ea typeface="ＭＳ Ｐゴシック" pitchFamily="50" charset="-128"/>
              </a:rPr>
              <a:t>km</a:t>
            </a:r>
            <a:r>
              <a:rPr lang="ja-JP" altLang="en-US" sz="2200" dirty="0" smtClean="0">
                <a:latin typeface="ＭＳ Ｐゴシック" pitchFamily="50" charset="-128"/>
                <a:ea typeface="ＭＳ Ｐゴシック" pitchFamily="50" charset="-128"/>
              </a:rPr>
              <a:t>のトンネル内における加速器コンポーネントの置換によりアップグレード</a:t>
            </a:r>
            <a:endParaRPr lang="en-US" altLang="ja-JP" sz="2200" dirty="0" smtClean="0">
              <a:latin typeface="ＭＳ Ｐゴシック" pitchFamily="50" charset="-128"/>
              <a:ea typeface="ＭＳ Ｐゴシック" pitchFamily="50" charset="-128"/>
            </a:endParaRPr>
          </a:p>
          <a:p>
            <a:pPr>
              <a:buSzPct val="75000"/>
              <a:buFont typeface="Wingdings" pitchFamily="2" charset="2"/>
              <a:buChar char="v"/>
            </a:pPr>
            <a:endParaRPr lang="en-US" altLang="ja-JP" sz="2200" dirty="0" smtClean="0">
              <a:latin typeface="ＭＳ Ｐゴシック" pitchFamily="50" charset="-128"/>
              <a:ea typeface="ＭＳ Ｐゴシック" pitchFamily="50" charset="-128"/>
            </a:endParaRPr>
          </a:p>
          <a:p>
            <a:pPr>
              <a:buSzPct val="75000"/>
              <a:buFont typeface="Wingdings" pitchFamily="2" charset="2"/>
              <a:buChar char="v"/>
            </a:pPr>
            <a:r>
              <a:rPr lang="ja-JP" altLang="en-US" sz="2200" dirty="0" smtClean="0">
                <a:latin typeface="ＭＳ Ｐゴシック" pitchFamily="50" charset="-128"/>
                <a:ea typeface="ＭＳ Ｐゴシック" pitchFamily="50" charset="-128"/>
              </a:rPr>
              <a:t>目標ルミノシティは現在の</a:t>
            </a:r>
            <a:r>
              <a:rPr lang="en-US" altLang="ja-JP" sz="2200" dirty="0" smtClean="0">
                <a:ea typeface="ＭＳ Ｐゴシック" pitchFamily="50" charset="-128"/>
              </a:rPr>
              <a:t>40</a:t>
            </a:r>
            <a:r>
              <a:rPr lang="ja-JP" altLang="en-US" sz="2200" dirty="0" smtClean="0">
                <a:latin typeface="ＭＳ Ｐゴシック" pitchFamily="50" charset="-128"/>
                <a:ea typeface="ＭＳ Ｐゴシック" pitchFamily="50" charset="-128"/>
              </a:rPr>
              <a:t>倍　</a:t>
            </a:r>
            <a:r>
              <a:rPr lang="en-US" altLang="ja-JP" sz="2200" dirty="0" smtClean="0">
                <a:ea typeface="ＭＳ Ｐゴシック" pitchFamily="50" charset="-128"/>
              </a:rPr>
              <a:t>8×10</a:t>
            </a:r>
            <a:r>
              <a:rPr lang="en-US" altLang="ja-JP" sz="2200" baseline="30000" dirty="0" smtClean="0">
                <a:ea typeface="ＭＳ Ｐゴシック" pitchFamily="50" charset="-128"/>
              </a:rPr>
              <a:t>35</a:t>
            </a:r>
            <a:r>
              <a:rPr lang="en-US" altLang="ja-JP" sz="2200" dirty="0" smtClean="0">
                <a:ea typeface="ＭＳ Ｐゴシック" pitchFamily="50" charset="-128"/>
              </a:rPr>
              <a:t>cm</a:t>
            </a:r>
            <a:r>
              <a:rPr lang="en-US" altLang="ja-JP" sz="2200" baseline="30000" dirty="0" smtClean="0">
                <a:ea typeface="ＭＳ Ｐゴシック" pitchFamily="50" charset="-128"/>
              </a:rPr>
              <a:t>-2</a:t>
            </a:r>
            <a:r>
              <a:rPr lang="en-US" altLang="ja-JP" sz="2200" dirty="0" smtClean="0">
                <a:ea typeface="ＭＳ Ｐゴシック" pitchFamily="50" charset="-128"/>
              </a:rPr>
              <a:t>s</a:t>
            </a:r>
            <a:r>
              <a:rPr lang="en-US" altLang="ja-JP" sz="2200" baseline="30000" dirty="0" smtClean="0">
                <a:ea typeface="ＭＳ Ｐゴシック" pitchFamily="50" charset="-128"/>
              </a:rPr>
              <a:t>-2</a:t>
            </a:r>
          </a:p>
          <a:p>
            <a:pPr>
              <a:buSzPct val="75000"/>
              <a:buNone/>
            </a:pPr>
            <a:endParaRPr lang="en-US" altLang="ja-JP" sz="2200" dirty="0" smtClean="0">
              <a:latin typeface="ＭＳ Ｐゴシック" pitchFamily="50" charset="-128"/>
              <a:ea typeface="ＭＳ Ｐゴシック" pitchFamily="50" charset="-128"/>
            </a:endParaRPr>
          </a:p>
          <a:p>
            <a:pPr>
              <a:buSzPct val="75000"/>
              <a:buFont typeface="Wingdings" pitchFamily="2" charset="2"/>
              <a:buChar char="v"/>
            </a:pPr>
            <a:r>
              <a:rPr lang="ja-JP" altLang="en-US" sz="2200" dirty="0" smtClean="0">
                <a:latin typeface="ＭＳ Ｐゴシック" pitchFamily="50" charset="-128"/>
                <a:ea typeface="ＭＳ Ｐゴシック" pitchFamily="50" charset="-128"/>
              </a:rPr>
              <a:t>極低エミッタンスのビームを有限角度で衝突させるナノビーム方式</a:t>
            </a:r>
            <a:endParaRPr lang="en-US" altLang="ja-JP" sz="2200" dirty="0" smtClean="0">
              <a:latin typeface="ＭＳ Ｐゴシック" pitchFamily="50" charset="-128"/>
              <a:ea typeface="ＭＳ Ｐゴシック" pitchFamily="50" charset="-128"/>
            </a:endParaRPr>
          </a:p>
          <a:p>
            <a:pPr>
              <a:buSzPct val="75000"/>
              <a:buFont typeface="Wingdings" pitchFamily="2" charset="2"/>
              <a:buChar char="v"/>
            </a:pPr>
            <a:endParaRPr lang="en-US" altLang="ja-JP" sz="2200" dirty="0" smtClean="0">
              <a:latin typeface="ＭＳ Ｐゴシック" pitchFamily="50" charset="-128"/>
              <a:ea typeface="ＭＳ Ｐゴシック" pitchFamily="50" charset="-128"/>
            </a:endParaRPr>
          </a:p>
          <a:p>
            <a:pPr>
              <a:buSzPct val="75000"/>
              <a:buFont typeface="Wingdings" pitchFamily="2" charset="2"/>
              <a:buChar char="v"/>
            </a:pPr>
            <a:r>
              <a:rPr lang="ja-JP" altLang="en-US" sz="2200" dirty="0" smtClean="0">
                <a:latin typeface="ＭＳ Ｐゴシック" pitchFamily="50" charset="-128"/>
                <a:ea typeface="ＭＳ Ｐゴシック" pitchFamily="50" charset="-128"/>
              </a:rPr>
              <a:t>電子</a:t>
            </a:r>
            <a:r>
              <a:rPr lang="en-US" altLang="ja-JP" sz="2200" dirty="0" smtClean="0">
                <a:ea typeface="ＭＳ Ｐゴシック" pitchFamily="50" charset="-128"/>
              </a:rPr>
              <a:t>7GeV</a:t>
            </a:r>
            <a:r>
              <a:rPr lang="ja-JP" altLang="en-US" sz="2200" dirty="0" smtClean="0">
                <a:latin typeface="ＭＳ Ｐゴシック" pitchFamily="50" charset="-128"/>
                <a:ea typeface="ＭＳ Ｐゴシック" pitchFamily="50" charset="-128"/>
              </a:rPr>
              <a:t>・陽電子</a:t>
            </a:r>
            <a:r>
              <a:rPr lang="en-US" altLang="ja-JP" sz="2200" dirty="0" smtClean="0">
                <a:ea typeface="ＭＳ Ｐゴシック" pitchFamily="50" charset="-128"/>
              </a:rPr>
              <a:t>4GeV</a:t>
            </a:r>
            <a:r>
              <a:rPr lang="ja-JP" altLang="en-US" sz="2200" dirty="0" smtClean="0">
                <a:latin typeface="ＭＳ Ｐゴシック" pitchFamily="50" charset="-128"/>
                <a:ea typeface="ＭＳ Ｐゴシック" pitchFamily="50" charset="-128"/>
              </a:rPr>
              <a:t>の非対称型エネルギー衝突加速器</a:t>
            </a:r>
            <a:endParaRPr lang="en-US" altLang="ja-JP" sz="2200" dirty="0" smtClean="0">
              <a:latin typeface="ＭＳ Ｐゴシック" pitchFamily="50" charset="-128"/>
              <a:ea typeface="ＭＳ Ｐゴシック" pitchFamily="50" charset="-128"/>
            </a:endParaRPr>
          </a:p>
          <a:p>
            <a:pPr>
              <a:buSzPct val="75000"/>
              <a:buNone/>
            </a:pPr>
            <a:endParaRPr kumimoji="1" lang="ja-JP" altLang="en-US" sz="2200" dirty="0"/>
          </a:p>
        </p:txBody>
      </p:sp>
      <p:sp>
        <p:nvSpPr>
          <p:cNvPr id="5" name="スライド番号プレースホルダ 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4</a:t>
            </a:fld>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C:\Users\natsukom\Documents\2010\testpulsec100p1.eps"/>
          <p:cNvPicPr>
            <a:picLocks noChangeAspect="1" noChangeArrowheads="1"/>
          </p:cNvPicPr>
          <p:nvPr/>
        </p:nvPicPr>
        <p:blipFill>
          <a:blip r:embed="rId3" cstate="print"/>
          <a:srcRect/>
          <a:stretch>
            <a:fillRect/>
          </a:stretch>
        </p:blipFill>
        <p:spPr bwMode="auto">
          <a:xfrm>
            <a:off x="742129" y="2063469"/>
            <a:ext cx="3397823" cy="3381755"/>
          </a:xfrm>
          <a:prstGeom prst="rect">
            <a:avLst/>
          </a:prstGeom>
          <a:noFill/>
        </p:spPr>
      </p:pic>
      <p:pic>
        <p:nvPicPr>
          <p:cNvPr id="28" name="Picture 2" descr="C:\Users\natsukom\Documents\2010\201010011715p1.eps"/>
          <p:cNvPicPr>
            <a:picLocks noChangeAspect="1" noChangeArrowheads="1"/>
          </p:cNvPicPr>
          <p:nvPr/>
        </p:nvPicPr>
        <p:blipFill>
          <a:blip r:embed="rId4" cstate="print"/>
          <a:srcRect/>
          <a:stretch>
            <a:fillRect/>
          </a:stretch>
        </p:blipFill>
        <p:spPr bwMode="auto">
          <a:xfrm>
            <a:off x="4427049" y="2042193"/>
            <a:ext cx="3457319" cy="3403031"/>
          </a:xfrm>
          <a:prstGeom prst="rect">
            <a:avLst/>
          </a:prstGeom>
          <a:noFill/>
        </p:spPr>
      </p:pic>
      <p:sp>
        <p:nvSpPr>
          <p:cNvPr id="21" name="テキスト ボックス 20"/>
          <p:cNvSpPr txBox="1"/>
          <p:nvPr/>
        </p:nvSpPr>
        <p:spPr>
          <a:xfrm rot="16200000">
            <a:off x="3154782" y="3447207"/>
            <a:ext cx="2528662"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23" name="テキスト ボックス 22"/>
          <p:cNvSpPr txBox="1"/>
          <p:nvPr/>
        </p:nvSpPr>
        <p:spPr>
          <a:xfrm>
            <a:off x="5920773" y="3310822"/>
            <a:ext cx="1413657"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695</a:t>
            </a:r>
          </a:p>
          <a:p>
            <a:r>
              <a:rPr kumimoji="1" lang="en-US" altLang="ja-JP" dirty="0" smtClean="0"/>
              <a:t>FADCcounts</a:t>
            </a:r>
            <a:endParaRPr kumimoji="1" lang="ja-JP" altLang="en-US" dirty="0"/>
          </a:p>
        </p:txBody>
      </p:sp>
      <p:sp>
        <p:nvSpPr>
          <p:cNvPr id="32" name="テキスト ボックス 31"/>
          <p:cNvSpPr txBox="1"/>
          <p:nvPr/>
        </p:nvSpPr>
        <p:spPr>
          <a:xfrm>
            <a:off x="5337491" y="5226299"/>
            <a:ext cx="1876714" cy="246221"/>
          </a:xfrm>
          <a:prstGeom prst="rect">
            <a:avLst/>
          </a:prstGeom>
          <a:solidFill>
            <a:schemeClr val="bg1"/>
          </a:solidFill>
        </p:spPr>
        <p:txBody>
          <a:bodyPr wrap="square" rtlCol="0">
            <a:spAutoFit/>
          </a:bodyPr>
          <a:lstStyle/>
          <a:p>
            <a:r>
              <a:rPr kumimoji="1" lang="en-US" altLang="ja-JP" sz="1000" dirty="0" smtClean="0"/>
              <a:t>Pulse height[FADC counts]</a:t>
            </a:r>
            <a:endParaRPr kumimoji="1" lang="ja-JP" altLang="en-US" sz="1000" dirty="0"/>
          </a:p>
        </p:txBody>
      </p:sp>
      <p:sp>
        <p:nvSpPr>
          <p:cNvPr id="35" name="テキスト ボックス 34"/>
          <p:cNvSpPr txBox="1"/>
          <p:nvPr/>
        </p:nvSpPr>
        <p:spPr>
          <a:xfrm rot="16200000">
            <a:off x="-587434" y="3536308"/>
            <a:ext cx="2672374"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36" name="テキスト ボックス 35"/>
          <p:cNvSpPr txBox="1"/>
          <p:nvPr/>
        </p:nvSpPr>
        <p:spPr>
          <a:xfrm>
            <a:off x="1670113" y="5226299"/>
            <a:ext cx="1780504" cy="246221"/>
          </a:xfrm>
          <a:prstGeom prst="rect">
            <a:avLst/>
          </a:prstGeom>
          <a:solidFill>
            <a:schemeClr val="bg1"/>
          </a:solidFill>
        </p:spPr>
        <p:txBody>
          <a:bodyPr wrap="square" rtlCol="0">
            <a:spAutoFit/>
          </a:bodyPr>
          <a:lstStyle/>
          <a:p>
            <a:r>
              <a:rPr kumimoji="1" lang="en-US" altLang="ja-JP" sz="1000" dirty="0" smtClean="0"/>
              <a:t>Pulse height[FADC counts]</a:t>
            </a:r>
            <a:endParaRPr kumimoji="1" lang="ja-JP" altLang="en-US" sz="1000" dirty="0"/>
          </a:p>
        </p:txBody>
      </p:sp>
      <p:sp>
        <p:nvSpPr>
          <p:cNvPr id="39" name="テキスト ボックス 38"/>
          <p:cNvSpPr txBox="1"/>
          <p:nvPr/>
        </p:nvSpPr>
        <p:spPr>
          <a:xfrm>
            <a:off x="1174177" y="3323885"/>
            <a:ext cx="1390745"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10.4</a:t>
            </a:r>
          </a:p>
          <a:p>
            <a:r>
              <a:rPr kumimoji="1" lang="en-US" altLang="ja-JP" dirty="0" smtClean="0"/>
              <a:t>FADCcounts</a:t>
            </a:r>
            <a:endParaRPr kumimoji="1" lang="ja-JP" altLang="en-US" dirty="0"/>
          </a:p>
        </p:txBody>
      </p:sp>
      <p:sp>
        <p:nvSpPr>
          <p:cNvPr id="43" name="タイトル 42"/>
          <p:cNvSpPr>
            <a:spLocks noGrp="1"/>
          </p:cNvSpPr>
          <p:nvPr>
            <p:ph type="title"/>
          </p:nvPr>
        </p:nvSpPr>
        <p:spPr>
          <a:xfrm>
            <a:off x="609600" y="228600"/>
            <a:ext cx="7850832" cy="990600"/>
          </a:xfrm>
        </p:spPr>
        <p:txBody>
          <a:bodyPr>
            <a:noAutofit/>
          </a:bodyPr>
          <a:lstStyle/>
          <a:p>
            <a:r>
              <a:rPr kumimoji="1" lang="ja-JP" altLang="en-US" sz="3200" dirty="0" smtClean="0"/>
              <a:t>波形整形時定数の変更</a:t>
            </a:r>
            <a:r>
              <a:rPr kumimoji="1" lang="en-US" altLang="ja-JP" sz="3200" dirty="0" smtClean="0"/>
              <a:t/>
            </a:r>
            <a:br>
              <a:rPr kumimoji="1" lang="en-US" altLang="ja-JP" sz="3200" dirty="0" smtClean="0"/>
            </a:br>
            <a:r>
              <a:rPr kumimoji="1" lang="en-US" altLang="ja-JP" sz="3200" dirty="0" smtClean="0"/>
              <a:t>CMS7200</a:t>
            </a:r>
            <a:r>
              <a:rPr kumimoji="1" lang="ja-JP" altLang="en-US" sz="3200" dirty="0" smtClean="0"/>
              <a:t>タイプのプリアンプを用</a:t>
            </a:r>
            <a:r>
              <a:rPr lang="ja-JP" altLang="en-US" sz="3200" dirty="0" smtClean="0"/>
              <a:t>い</a:t>
            </a:r>
            <a:r>
              <a:rPr kumimoji="1" lang="ja-JP" altLang="en-US" sz="3200" dirty="0" smtClean="0"/>
              <a:t>た場合</a:t>
            </a:r>
            <a:endParaRPr kumimoji="1" lang="ja-JP" altLang="en-US" sz="3200" dirty="0"/>
          </a:p>
        </p:txBody>
      </p:sp>
      <p:sp>
        <p:nvSpPr>
          <p:cNvPr id="46" name="テキスト ボックス 45"/>
          <p:cNvSpPr txBox="1"/>
          <p:nvPr/>
        </p:nvSpPr>
        <p:spPr>
          <a:xfrm>
            <a:off x="1085133" y="2073911"/>
            <a:ext cx="1188343" cy="646331"/>
          </a:xfrm>
          <a:prstGeom prst="rect">
            <a:avLst/>
          </a:prstGeom>
          <a:solidFill>
            <a:srgbClr val="FFFF99"/>
          </a:solidFill>
        </p:spPr>
        <p:txBody>
          <a:bodyPr wrap="square" rtlCol="0">
            <a:spAutoFit/>
          </a:bodyPr>
          <a:lstStyle/>
          <a:p>
            <a:pPr algn="ctr"/>
            <a:r>
              <a:rPr lang="en-US" altLang="ja-JP" dirty="0" smtClean="0"/>
              <a:t>100ns</a:t>
            </a:r>
          </a:p>
          <a:p>
            <a:pPr algn="ctr"/>
            <a:r>
              <a:rPr kumimoji="1" lang="en-US" altLang="ja-JP" dirty="0" smtClean="0"/>
              <a:t>Test pulse</a:t>
            </a:r>
            <a:endParaRPr kumimoji="1" lang="ja-JP" altLang="en-US" dirty="0"/>
          </a:p>
        </p:txBody>
      </p:sp>
      <p:sp>
        <p:nvSpPr>
          <p:cNvPr id="47" name="テキスト ボックス 46"/>
          <p:cNvSpPr txBox="1"/>
          <p:nvPr/>
        </p:nvSpPr>
        <p:spPr>
          <a:xfrm>
            <a:off x="4777734" y="2060848"/>
            <a:ext cx="852418" cy="646331"/>
          </a:xfrm>
          <a:prstGeom prst="rect">
            <a:avLst/>
          </a:prstGeom>
          <a:solidFill>
            <a:srgbClr val="FFFF99"/>
          </a:solidFill>
        </p:spPr>
        <p:txBody>
          <a:bodyPr wrap="square" rtlCol="0">
            <a:spAutoFit/>
          </a:bodyPr>
          <a:lstStyle/>
          <a:p>
            <a:pPr algn="ctr"/>
            <a:r>
              <a:rPr lang="en-US" altLang="ja-JP" dirty="0" smtClean="0"/>
              <a:t>100ns</a:t>
            </a:r>
          </a:p>
          <a:p>
            <a:pPr algn="ctr"/>
            <a:r>
              <a:rPr lang="en-US" altLang="ja-JP" dirty="0" smtClean="0"/>
              <a:t>Cosmic</a:t>
            </a:r>
          </a:p>
        </p:txBody>
      </p:sp>
      <p:sp>
        <p:nvSpPr>
          <p:cNvPr id="42" name="テキスト ボックス 41"/>
          <p:cNvSpPr txBox="1"/>
          <p:nvPr/>
        </p:nvSpPr>
        <p:spPr>
          <a:xfrm>
            <a:off x="611560" y="5517232"/>
            <a:ext cx="7380312" cy="1138773"/>
          </a:xfrm>
          <a:prstGeom prst="rect">
            <a:avLst/>
          </a:prstGeom>
          <a:noFill/>
        </p:spPr>
        <p:txBody>
          <a:bodyPr wrap="square" rtlCol="0">
            <a:spAutoFit/>
          </a:bodyPr>
          <a:lstStyle/>
          <a:p>
            <a:pPr>
              <a:buClr>
                <a:schemeClr val="accent2"/>
              </a:buClr>
              <a:buSzPct val="70000"/>
              <a:buFont typeface="Wingdings" pitchFamily="2" charset="2"/>
              <a:buChar char="l"/>
            </a:pPr>
            <a:r>
              <a:rPr lang="en-US" altLang="ja-JP" sz="2200" dirty="0" smtClean="0"/>
              <a:t> 100ns</a:t>
            </a:r>
            <a:r>
              <a:rPr lang="ja-JP" altLang="en-US" sz="2200" dirty="0" smtClean="0"/>
              <a:t>　　</a:t>
            </a:r>
            <a:r>
              <a:rPr lang="en-US" altLang="ja-JP" sz="2000" dirty="0" smtClean="0"/>
              <a:t>E.N.E.=18.7×(10.4/695.2)=</a:t>
            </a:r>
            <a:r>
              <a:rPr lang="en-US" altLang="ja-JP" sz="2200" dirty="0" smtClean="0"/>
              <a:t>0.28MeV</a:t>
            </a:r>
          </a:p>
          <a:p>
            <a:pPr>
              <a:buClr>
                <a:schemeClr val="accent2"/>
              </a:buClr>
              <a:buSzPct val="70000"/>
              <a:buFont typeface="Wingdings" pitchFamily="2" charset="2"/>
              <a:buChar char="l"/>
            </a:pPr>
            <a:r>
              <a:rPr lang="en-US" altLang="ja-JP" sz="2200" dirty="0" smtClean="0"/>
              <a:t> 30ns</a:t>
            </a:r>
            <a:r>
              <a:rPr lang="ja-JP" altLang="en-US" sz="2200" dirty="0" smtClean="0"/>
              <a:t>　　  </a:t>
            </a:r>
            <a:r>
              <a:rPr lang="en-US" altLang="ja-JP" sz="2000" dirty="0" smtClean="0"/>
              <a:t>E.N.E.=18.7×(10.0/451.2)=</a:t>
            </a:r>
            <a:r>
              <a:rPr lang="en-US" altLang="ja-JP" sz="2200" dirty="0" smtClean="0"/>
              <a:t>0.42MeV</a:t>
            </a:r>
          </a:p>
          <a:p>
            <a:r>
              <a:rPr lang="en-US" altLang="ja-JP" sz="2200" dirty="0" smtClean="0">
                <a:solidFill>
                  <a:schemeClr val="accent3">
                    <a:lumMod val="75000"/>
                  </a:schemeClr>
                </a:solidFill>
              </a:rPr>
              <a:t> </a:t>
            </a:r>
            <a:r>
              <a:rPr lang="ja-JP" altLang="en-US" sz="2200" dirty="0" smtClean="0">
                <a:solidFill>
                  <a:schemeClr val="accent3">
                    <a:lumMod val="75000"/>
                  </a:schemeClr>
                </a:solidFill>
              </a:rPr>
              <a:t>　　</a:t>
            </a:r>
            <a:r>
              <a:rPr lang="ja-JP" altLang="en-US" sz="2400" b="1" dirty="0" smtClean="0">
                <a:solidFill>
                  <a:schemeClr val="accent3">
                    <a:lumMod val="75000"/>
                  </a:schemeClr>
                </a:solidFill>
              </a:rPr>
              <a:t>→ </a:t>
            </a:r>
            <a:r>
              <a:rPr lang="en-US" altLang="ja-JP" sz="2200" dirty="0" smtClean="0">
                <a:solidFill>
                  <a:schemeClr val="accent3">
                    <a:lumMod val="75000"/>
                  </a:schemeClr>
                </a:solidFill>
              </a:rPr>
              <a:t>E.N.E.</a:t>
            </a:r>
            <a:r>
              <a:rPr lang="ja-JP" altLang="en-US" sz="2200" dirty="0" smtClean="0">
                <a:solidFill>
                  <a:schemeClr val="accent3">
                    <a:lumMod val="75000"/>
                  </a:schemeClr>
                </a:solidFill>
              </a:rPr>
              <a:t>は</a:t>
            </a:r>
            <a:r>
              <a:rPr lang="en-US" altLang="ja-JP" sz="2200" dirty="0" smtClean="0">
                <a:solidFill>
                  <a:schemeClr val="accent3">
                    <a:lumMod val="75000"/>
                  </a:schemeClr>
                </a:solidFill>
              </a:rPr>
              <a:t>30%</a:t>
            </a:r>
            <a:r>
              <a:rPr lang="ja-JP" altLang="en-US" sz="2200" dirty="0" smtClean="0">
                <a:solidFill>
                  <a:schemeClr val="accent3">
                    <a:lumMod val="75000"/>
                  </a:schemeClr>
                </a:solidFill>
              </a:rPr>
              <a:t>程度良くなる。</a:t>
            </a:r>
            <a:endParaRPr lang="en-US" altLang="ja-JP" dirty="0" smtClean="0">
              <a:solidFill>
                <a:schemeClr val="accent3">
                  <a:lumMod val="75000"/>
                </a:schemeClr>
              </a:solidFill>
            </a:endParaRPr>
          </a:p>
        </p:txBody>
      </p:sp>
      <p:sp>
        <p:nvSpPr>
          <p:cNvPr id="25" name="テキスト ボックス 24"/>
          <p:cNvSpPr txBox="1"/>
          <p:nvPr/>
        </p:nvSpPr>
        <p:spPr>
          <a:xfrm>
            <a:off x="611561" y="1556792"/>
            <a:ext cx="5400600" cy="369332"/>
          </a:xfrm>
          <a:prstGeom prst="rect">
            <a:avLst/>
          </a:prstGeom>
          <a:solidFill>
            <a:srgbClr val="CCFF99"/>
          </a:solidFill>
          <a:ln w="28575">
            <a:noFill/>
          </a:ln>
        </p:spPr>
        <p:txBody>
          <a:bodyPr wrap="square" rtlCol="0">
            <a:spAutoFit/>
          </a:bodyPr>
          <a:lstStyle/>
          <a:p>
            <a:r>
              <a:rPr lang="ja-JP" altLang="en-US" dirty="0" smtClean="0"/>
              <a:t>シェーパーの波形整形時定数を</a:t>
            </a:r>
            <a:r>
              <a:rPr lang="en-US" altLang="ja-JP" dirty="0" smtClean="0"/>
              <a:t>30ns</a:t>
            </a:r>
            <a:r>
              <a:rPr lang="ja-JP" altLang="en-US" b="1" dirty="0" smtClean="0"/>
              <a:t>→</a:t>
            </a:r>
            <a:r>
              <a:rPr lang="en-US" altLang="ja-JP" dirty="0" smtClean="0"/>
              <a:t>100ns</a:t>
            </a:r>
            <a:r>
              <a:rPr lang="ja-JP" altLang="en-US" dirty="0" smtClean="0"/>
              <a:t>に変更。</a:t>
            </a:r>
            <a:endParaRPr kumimoji="1" lang="ja-JP" altLang="en-US" dirty="0"/>
          </a:p>
        </p:txBody>
      </p:sp>
      <p:grpSp>
        <p:nvGrpSpPr>
          <p:cNvPr id="33" name="グループ化 32"/>
          <p:cNvGrpSpPr/>
          <p:nvPr/>
        </p:nvGrpSpPr>
        <p:grpSpPr>
          <a:xfrm>
            <a:off x="4931717" y="5903561"/>
            <a:ext cx="1165191" cy="45719"/>
            <a:chOff x="7969439" y="3703969"/>
            <a:chExt cx="995049" cy="52252"/>
          </a:xfrm>
        </p:grpSpPr>
        <p:cxnSp>
          <p:nvCxnSpPr>
            <p:cNvPr id="37" name="直線コネクタ 36"/>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028384"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8" name="スライド番号プレースホルダ 17"/>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40</a:t>
            </a:fld>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C:\Users\natsukom\Documents\2010\201009241950p1.eps"/>
          <p:cNvPicPr>
            <a:picLocks noChangeAspect="1" noChangeArrowheads="1"/>
          </p:cNvPicPr>
          <p:nvPr/>
        </p:nvPicPr>
        <p:blipFill>
          <a:blip r:embed="rId3" cstate="print"/>
          <a:srcRect/>
          <a:stretch>
            <a:fillRect/>
          </a:stretch>
        </p:blipFill>
        <p:spPr bwMode="auto">
          <a:xfrm>
            <a:off x="4428270" y="2053544"/>
            <a:ext cx="3384090" cy="3391680"/>
          </a:xfrm>
          <a:prstGeom prst="rect">
            <a:avLst/>
          </a:prstGeom>
          <a:noFill/>
        </p:spPr>
      </p:pic>
      <p:pic>
        <p:nvPicPr>
          <p:cNvPr id="22" name="Picture 3" descr="C:\Users\natsukom\Documents\2010\testpulsec100p1.eps"/>
          <p:cNvPicPr>
            <a:picLocks noChangeAspect="1" noChangeArrowheads="1"/>
          </p:cNvPicPr>
          <p:nvPr/>
        </p:nvPicPr>
        <p:blipFill>
          <a:blip r:embed="rId4" cstate="print"/>
          <a:srcRect/>
          <a:stretch>
            <a:fillRect/>
          </a:stretch>
        </p:blipFill>
        <p:spPr bwMode="auto">
          <a:xfrm>
            <a:off x="733224" y="2060848"/>
            <a:ext cx="3406728" cy="3384376"/>
          </a:xfrm>
          <a:prstGeom prst="rect">
            <a:avLst/>
          </a:prstGeom>
          <a:noFill/>
        </p:spPr>
      </p:pic>
      <p:sp>
        <p:nvSpPr>
          <p:cNvPr id="10" name="テキスト ボックス 9"/>
          <p:cNvSpPr txBox="1"/>
          <p:nvPr/>
        </p:nvSpPr>
        <p:spPr>
          <a:xfrm>
            <a:off x="1709096" y="5222531"/>
            <a:ext cx="2372400" cy="246221"/>
          </a:xfrm>
          <a:prstGeom prst="rect">
            <a:avLst/>
          </a:prstGeom>
          <a:solidFill>
            <a:schemeClr val="bg1"/>
          </a:solidFill>
        </p:spPr>
        <p:txBody>
          <a:bodyPr wrap="square" rtlCol="0">
            <a:spAutoFit/>
          </a:bodyPr>
          <a:lstStyle/>
          <a:p>
            <a:r>
              <a:rPr kumimoji="1" lang="en-US" altLang="ja-JP" sz="1000" dirty="0" smtClean="0"/>
              <a:t>Pulse height[FADC counts]</a:t>
            </a:r>
            <a:endParaRPr kumimoji="1" lang="ja-JP" altLang="en-US" sz="1000" dirty="0"/>
          </a:p>
        </p:txBody>
      </p:sp>
      <p:sp>
        <p:nvSpPr>
          <p:cNvPr id="15" name="タイトル 14"/>
          <p:cNvSpPr>
            <a:spLocks noGrp="1"/>
          </p:cNvSpPr>
          <p:nvPr>
            <p:ph type="title"/>
          </p:nvPr>
        </p:nvSpPr>
        <p:spPr>
          <a:xfrm>
            <a:off x="611560" y="214766"/>
            <a:ext cx="8153400" cy="990600"/>
          </a:xfrm>
        </p:spPr>
        <p:txBody>
          <a:bodyPr>
            <a:noAutofit/>
          </a:bodyPr>
          <a:lstStyle/>
          <a:p>
            <a:r>
              <a:rPr kumimoji="1" lang="ja-JP" altLang="en-US" sz="3200" dirty="0" smtClean="0"/>
              <a:t>波形整形時定数の変更</a:t>
            </a:r>
            <a:r>
              <a:rPr kumimoji="1" lang="en-US" altLang="ja-JP" sz="3200" dirty="0" smtClean="0"/>
              <a:t/>
            </a:r>
            <a:br>
              <a:rPr kumimoji="1" lang="en-US" altLang="ja-JP" sz="3200" dirty="0" smtClean="0"/>
            </a:br>
            <a:r>
              <a:rPr kumimoji="1" lang="en-US" altLang="ja-JP" sz="3200" dirty="0" smtClean="0"/>
              <a:t>KEDR</a:t>
            </a:r>
            <a:r>
              <a:rPr kumimoji="1" lang="ja-JP" altLang="en-US" sz="3200" dirty="0" smtClean="0"/>
              <a:t>タイプのプリアンプを用いた場合</a:t>
            </a:r>
            <a:endParaRPr kumimoji="1" lang="ja-JP" altLang="en-US" sz="3200" dirty="0"/>
          </a:p>
        </p:txBody>
      </p:sp>
      <p:sp>
        <p:nvSpPr>
          <p:cNvPr id="27" name="テキスト ボックス 26"/>
          <p:cNvSpPr txBox="1"/>
          <p:nvPr/>
        </p:nvSpPr>
        <p:spPr>
          <a:xfrm>
            <a:off x="5325184" y="5239947"/>
            <a:ext cx="2372400" cy="246221"/>
          </a:xfrm>
          <a:prstGeom prst="rect">
            <a:avLst/>
          </a:prstGeom>
          <a:solidFill>
            <a:schemeClr val="bg1"/>
          </a:solidFill>
        </p:spPr>
        <p:txBody>
          <a:bodyPr wrap="square" rtlCol="0">
            <a:spAutoFit/>
          </a:bodyPr>
          <a:lstStyle/>
          <a:p>
            <a:r>
              <a:rPr kumimoji="1" lang="en-US" altLang="ja-JP" sz="1000" dirty="0" smtClean="0"/>
              <a:t>Pulse height[FADC counts]</a:t>
            </a:r>
            <a:endParaRPr kumimoji="1" lang="ja-JP" altLang="en-US" sz="1000" dirty="0"/>
          </a:p>
        </p:txBody>
      </p:sp>
      <p:sp>
        <p:nvSpPr>
          <p:cNvPr id="30" name="テキスト ボックス 29"/>
          <p:cNvSpPr txBox="1"/>
          <p:nvPr/>
        </p:nvSpPr>
        <p:spPr>
          <a:xfrm rot="16200000">
            <a:off x="3162152" y="3526963"/>
            <a:ext cx="2536020"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31" name="テキスト ボックス 30"/>
          <p:cNvSpPr txBox="1"/>
          <p:nvPr/>
        </p:nvSpPr>
        <p:spPr>
          <a:xfrm rot="16200000">
            <a:off x="-559414" y="3494304"/>
            <a:ext cx="2601336" cy="292388"/>
          </a:xfrm>
          <a:prstGeom prst="rect">
            <a:avLst/>
          </a:prstGeom>
          <a:solidFill>
            <a:schemeClr val="bg1"/>
          </a:solidFill>
        </p:spPr>
        <p:txBody>
          <a:bodyPr wrap="square" rtlCol="0">
            <a:spAutoFit/>
          </a:bodyPr>
          <a:lstStyle/>
          <a:p>
            <a:r>
              <a:rPr kumimoji="1" lang="en-US" altLang="ja-JP" sz="1300" dirty="0" smtClean="0"/>
              <a:t>Number of events/FADC counts</a:t>
            </a:r>
            <a:endParaRPr kumimoji="1" lang="ja-JP" altLang="en-US" sz="1300" dirty="0"/>
          </a:p>
        </p:txBody>
      </p:sp>
      <p:sp>
        <p:nvSpPr>
          <p:cNvPr id="35" name="テキスト ボックス 34"/>
          <p:cNvSpPr txBox="1"/>
          <p:nvPr/>
        </p:nvSpPr>
        <p:spPr>
          <a:xfrm>
            <a:off x="1191488" y="3386901"/>
            <a:ext cx="1254212" cy="677108"/>
          </a:xfrm>
          <a:prstGeom prst="rect">
            <a:avLst/>
          </a:prstGeom>
          <a:noFill/>
          <a:ln w="28575">
            <a:solidFill>
              <a:schemeClr val="accent3">
                <a:lumMod val="75000"/>
              </a:schemeClr>
            </a:solidFill>
          </a:ln>
        </p:spPr>
        <p:txBody>
          <a:bodyPr wrap="square" rtlCol="0">
            <a:spAutoFit/>
          </a:bodyPr>
          <a:lstStyle/>
          <a:p>
            <a:r>
              <a:rPr lang="en-US" altLang="ja-JP" dirty="0" smtClean="0"/>
              <a:t>σ=</a:t>
            </a:r>
            <a:r>
              <a:rPr lang="en-US" altLang="ja-JP" sz="2000" dirty="0" smtClean="0"/>
              <a:t>11.9</a:t>
            </a:r>
          </a:p>
          <a:p>
            <a:r>
              <a:rPr kumimoji="1" lang="en-US" altLang="ja-JP" dirty="0" smtClean="0"/>
              <a:t>FADCcounts</a:t>
            </a:r>
            <a:endParaRPr kumimoji="1" lang="ja-JP" altLang="en-US" dirty="0"/>
          </a:p>
        </p:txBody>
      </p:sp>
      <p:sp>
        <p:nvSpPr>
          <p:cNvPr id="37" name="テキスト ボックス 36"/>
          <p:cNvSpPr txBox="1"/>
          <p:nvPr/>
        </p:nvSpPr>
        <p:spPr>
          <a:xfrm>
            <a:off x="6048093" y="3356992"/>
            <a:ext cx="1238977" cy="677108"/>
          </a:xfrm>
          <a:prstGeom prst="rect">
            <a:avLst/>
          </a:prstGeom>
          <a:noFill/>
          <a:ln w="28575">
            <a:solidFill>
              <a:schemeClr val="accent4">
                <a:lumMod val="75000"/>
              </a:schemeClr>
            </a:solidFill>
          </a:ln>
        </p:spPr>
        <p:txBody>
          <a:bodyPr wrap="square" rtlCol="0">
            <a:spAutoFit/>
          </a:bodyPr>
          <a:lstStyle/>
          <a:p>
            <a:r>
              <a:rPr lang="ja-JP" altLang="en-US" dirty="0" smtClean="0"/>
              <a:t>ｈ</a:t>
            </a:r>
            <a:r>
              <a:rPr lang="en-US" altLang="ja-JP" dirty="0" smtClean="0"/>
              <a:t>=</a:t>
            </a:r>
            <a:r>
              <a:rPr lang="en-US" altLang="ja-JP" sz="2000" dirty="0" smtClean="0"/>
              <a:t>769</a:t>
            </a:r>
          </a:p>
          <a:p>
            <a:r>
              <a:rPr kumimoji="1" lang="en-US" altLang="ja-JP" dirty="0" smtClean="0"/>
              <a:t>FADCcounts</a:t>
            </a:r>
            <a:endParaRPr kumimoji="1" lang="ja-JP" altLang="en-US" dirty="0"/>
          </a:p>
        </p:txBody>
      </p:sp>
      <p:sp>
        <p:nvSpPr>
          <p:cNvPr id="46" name="テキスト ボックス 45"/>
          <p:cNvSpPr txBox="1"/>
          <p:nvPr/>
        </p:nvSpPr>
        <p:spPr>
          <a:xfrm>
            <a:off x="1067229" y="2073911"/>
            <a:ext cx="1174036" cy="646331"/>
          </a:xfrm>
          <a:prstGeom prst="rect">
            <a:avLst/>
          </a:prstGeom>
          <a:solidFill>
            <a:schemeClr val="accent2">
              <a:lumMod val="20000"/>
              <a:lumOff val="80000"/>
            </a:schemeClr>
          </a:solidFill>
        </p:spPr>
        <p:txBody>
          <a:bodyPr wrap="square" rtlCol="0">
            <a:spAutoFit/>
          </a:bodyPr>
          <a:lstStyle/>
          <a:p>
            <a:pPr algn="ctr"/>
            <a:r>
              <a:rPr lang="en-US" altLang="ja-JP" dirty="0" smtClean="0"/>
              <a:t>100ns</a:t>
            </a:r>
          </a:p>
          <a:p>
            <a:pPr algn="ctr"/>
            <a:r>
              <a:rPr kumimoji="1" lang="en-US" altLang="ja-JP" dirty="0" smtClean="0"/>
              <a:t>Test pulse</a:t>
            </a:r>
            <a:endParaRPr kumimoji="1" lang="ja-JP" altLang="en-US" dirty="0"/>
          </a:p>
        </p:txBody>
      </p:sp>
      <p:sp>
        <p:nvSpPr>
          <p:cNvPr id="47" name="テキスト ボックス 46"/>
          <p:cNvSpPr txBox="1"/>
          <p:nvPr/>
        </p:nvSpPr>
        <p:spPr>
          <a:xfrm>
            <a:off x="4771054" y="2062440"/>
            <a:ext cx="842158" cy="646331"/>
          </a:xfrm>
          <a:prstGeom prst="rect">
            <a:avLst/>
          </a:prstGeom>
          <a:solidFill>
            <a:schemeClr val="accent2">
              <a:lumMod val="20000"/>
              <a:lumOff val="80000"/>
            </a:schemeClr>
          </a:solidFill>
        </p:spPr>
        <p:txBody>
          <a:bodyPr wrap="square" rtlCol="0">
            <a:spAutoFit/>
          </a:bodyPr>
          <a:lstStyle/>
          <a:p>
            <a:pPr algn="ctr"/>
            <a:r>
              <a:rPr lang="en-US" altLang="ja-JP" dirty="0" smtClean="0"/>
              <a:t>100ns</a:t>
            </a:r>
          </a:p>
          <a:p>
            <a:pPr algn="ctr"/>
            <a:r>
              <a:rPr lang="en-US" altLang="ja-JP" dirty="0" smtClean="0"/>
              <a:t>Cosmic</a:t>
            </a:r>
            <a:endParaRPr kumimoji="1" lang="ja-JP" altLang="en-US" dirty="0"/>
          </a:p>
        </p:txBody>
      </p:sp>
      <p:sp>
        <p:nvSpPr>
          <p:cNvPr id="42" name="テキスト ボックス 41"/>
          <p:cNvSpPr txBox="1"/>
          <p:nvPr/>
        </p:nvSpPr>
        <p:spPr>
          <a:xfrm>
            <a:off x="598497" y="5517524"/>
            <a:ext cx="6516216" cy="1138773"/>
          </a:xfrm>
          <a:prstGeom prst="rect">
            <a:avLst/>
          </a:prstGeom>
          <a:noFill/>
        </p:spPr>
        <p:txBody>
          <a:bodyPr wrap="square" rtlCol="0">
            <a:spAutoFit/>
          </a:bodyPr>
          <a:lstStyle/>
          <a:p>
            <a:pPr>
              <a:buClr>
                <a:schemeClr val="accent2"/>
              </a:buClr>
              <a:buSzPct val="70000"/>
              <a:buFont typeface="Wingdings" pitchFamily="2" charset="2"/>
              <a:buChar char="l"/>
            </a:pPr>
            <a:r>
              <a:rPr lang="en-US" altLang="ja-JP" sz="2200" dirty="0" smtClean="0"/>
              <a:t> 100ns   </a:t>
            </a:r>
            <a:r>
              <a:rPr lang="ja-JP" altLang="en-US" sz="2200" dirty="0" smtClean="0"/>
              <a:t>　</a:t>
            </a:r>
            <a:r>
              <a:rPr lang="en-US" altLang="ja-JP" sz="2000" dirty="0" smtClean="0"/>
              <a:t>E.N.E.=18.7×(11.9/769.0)=</a:t>
            </a:r>
            <a:r>
              <a:rPr lang="en-US" altLang="ja-JP" sz="2200" dirty="0" smtClean="0"/>
              <a:t>0.29MeV</a:t>
            </a:r>
          </a:p>
          <a:p>
            <a:pPr>
              <a:buClr>
                <a:schemeClr val="accent2"/>
              </a:buClr>
              <a:buSzPct val="70000"/>
              <a:buFont typeface="Wingdings" pitchFamily="2" charset="2"/>
              <a:buChar char="l"/>
            </a:pPr>
            <a:r>
              <a:rPr lang="en-US" altLang="ja-JP" sz="2200" dirty="0" smtClean="0"/>
              <a:t> 30ns</a:t>
            </a:r>
            <a:r>
              <a:rPr lang="ja-JP" altLang="en-US" sz="2200" dirty="0" smtClean="0"/>
              <a:t>　     </a:t>
            </a:r>
            <a:r>
              <a:rPr lang="en-US" altLang="ja-JP" sz="2000" dirty="0" smtClean="0"/>
              <a:t>E.N.E.=18.7×(10.2/503.1)=</a:t>
            </a:r>
            <a:r>
              <a:rPr lang="en-US" altLang="ja-JP" sz="2200" dirty="0" smtClean="0"/>
              <a:t>0.38MeV</a:t>
            </a:r>
          </a:p>
          <a:p>
            <a:r>
              <a:rPr lang="ja-JP" altLang="en-US" sz="2400" b="1" dirty="0" smtClean="0">
                <a:solidFill>
                  <a:schemeClr val="accent3">
                    <a:lumMod val="75000"/>
                  </a:schemeClr>
                </a:solidFill>
              </a:rPr>
              <a:t>　  →</a:t>
            </a:r>
            <a:r>
              <a:rPr lang="en-US" altLang="ja-JP" sz="2200" dirty="0" smtClean="0">
                <a:solidFill>
                  <a:schemeClr val="accent3">
                    <a:lumMod val="75000"/>
                  </a:schemeClr>
                </a:solidFill>
              </a:rPr>
              <a:t>E.N.E.</a:t>
            </a:r>
            <a:r>
              <a:rPr lang="ja-JP" altLang="en-US" sz="2200" dirty="0" smtClean="0">
                <a:solidFill>
                  <a:schemeClr val="accent3">
                    <a:lumMod val="75000"/>
                  </a:schemeClr>
                </a:solidFill>
              </a:rPr>
              <a:t>は</a:t>
            </a:r>
            <a:r>
              <a:rPr lang="en-US" altLang="ja-JP" sz="2200" dirty="0" smtClean="0">
                <a:solidFill>
                  <a:schemeClr val="accent3">
                    <a:lumMod val="75000"/>
                  </a:schemeClr>
                </a:solidFill>
              </a:rPr>
              <a:t>10%</a:t>
            </a:r>
            <a:r>
              <a:rPr lang="ja-JP" altLang="en-US" sz="2200" dirty="0" smtClean="0">
                <a:solidFill>
                  <a:schemeClr val="accent3">
                    <a:lumMod val="75000"/>
                  </a:schemeClr>
                </a:solidFill>
              </a:rPr>
              <a:t>程度良くなる。</a:t>
            </a:r>
            <a:endParaRPr lang="en-US" altLang="ja-JP" dirty="0" smtClean="0"/>
          </a:p>
        </p:txBody>
      </p:sp>
      <p:sp>
        <p:nvSpPr>
          <p:cNvPr id="26" name="テキスト ボックス 25"/>
          <p:cNvSpPr txBox="1"/>
          <p:nvPr/>
        </p:nvSpPr>
        <p:spPr>
          <a:xfrm>
            <a:off x="611560" y="1556792"/>
            <a:ext cx="5344733" cy="369332"/>
          </a:xfrm>
          <a:prstGeom prst="rect">
            <a:avLst/>
          </a:prstGeom>
          <a:solidFill>
            <a:srgbClr val="CCFF99"/>
          </a:solidFill>
          <a:ln w="28575">
            <a:noFill/>
          </a:ln>
        </p:spPr>
        <p:txBody>
          <a:bodyPr wrap="none" rtlCol="0">
            <a:spAutoFit/>
          </a:bodyPr>
          <a:lstStyle/>
          <a:p>
            <a:r>
              <a:rPr lang="ja-JP" altLang="en-US" dirty="0" smtClean="0"/>
              <a:t>シェーパーの波形整形時定数を</a:t>
            </a:r>
            <a:r>
              <a:rPr lang="en-US" altLang="ja-JP" dirty="0" smtClean="0"/>
              <a:t>30ns</a:t>
            </a:r>
            <a:r>
              <a:rPr lang="ja-JP" altLang="en-US" b="1" dirty="0" smtClean="0"/>
              <a:t>→</a:t>
            </a:r>
            <a:r>
              <a:rPr lang="en-US" altLang="ja-JP" dirty="0" smtClean="0"/>
              <a:t>100ns</a:t>
            </a:r>
            <a:r>
              <a:rPr lang="ja-JP" altLang="en-US" dirty="0" smtClean="0"/>
              <a:t>に変更。</a:t>
            </a:r>
            <a:endParaRPr kumimoji="1" lang="ja-JP" altLang="en-US" dirty="0"/>
          </a:p>
        </p:txBody>
      </p:sp>
      <p:grpSp>
        <p:nvGrpSpPr>
          <p:cNvPr id="29" name="グループ化 28"/>
          <p:cNvGrpSpPr/>
          <p:nvPr/>
        </p:nvGrpSpPr>
        <p:grpSpPr>
          <a:xfrm>
            <a:off x="4945103" y="5903561"/>
            <a:ext cx="1165191" cy="45719"/>
            <a:chOff x="7969439" y="3703969"/>
            <a:chExt cx="995049" cy="52252"/>
          </a:xfrm>
        </p:grpSpPr>
        <p:cxnSp>
          <p:nvCxnSpPr>
            <p:cNvPr id="38" name="直線コネクタ 37"/>
            <p:cNvCxnSpPr/>
            <p:nvPr/>
          </p:nvCxnSpPr>
          <p:spPr>
            <a:xfrm>
              <a:off x="7969439" y="3703969"/>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028384" y="3756221"/>
              <a:ext cx="9361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8" name="スライド番号プレースホルダ 17"/>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41</a:t>
            </a:fld>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pSp>
        <p:nvGrpSpPr>
          <p:cNvPr id="3" name="グループ化 97"/>
          <p:cNvGrpSpPr/>
          <p:nvPr/>
        </p:nvGrpSpPr>
        <p:grpSpPr>
          <a:xfrm>
            <a:off x="999420" y="2204864"/>
            <a:ext cx="3989460" cy="2028148"/>
            <a:chOff x="2439928" y="1904908"/>
            <a:chExt cx="3989460" cy="2028148"/>
          </a:xfrm>
        </p:grpSpPr>
        <p:grpSp>
          <p:nvGrpSpPr>
            <p:cNvPr id="4" name="グループ化 42"/>
            <p:cNvGrpSpPr/>
            <p:nvPr/>
          </p:nvGrpSpPr>
          <p:grpSpPr>
            <a:xfrm>
              <a:off x="2439928" y="1904908"/>
              <a:ext cx="3989460" cy="2028148"/>
              <a:chOff x="2439928" y="1904908"/>
              <a:chExt cx="3989460" cy="2028148"/>
            </a:xfrm>
          </p:grpSpPr>
          <p:cxnSp>
            <p:nvCxnSpPr>
              <p:cNvPr id="103" name="直線コネクタ 102"/>
              <p:cNvCxnSpPr/>
              <p:nvPr/>
            </p:nvCxnSpPr>
            <p:spPr>
              <a:xfrm>
                <a:off x="2701532" y="2289981"/>
                <a:ext cx="17004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5400000">
                <a:off x="4764145" y="2290015"/>
                <a:ext cx="715174" cy="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5400000">
                <a:off x="5091547" y="2289618"/>
                <a:ext cx="714380" cy="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5400000">
                <a:off x="3155280" y="2647238"/>
                <a:ext cx="71438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3224740" y="3004361"/>
                <a:ext cx="65401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3224740" y="3290113"/>
                <a:ext cx="65401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5400000">
                <a:off x="3263164" y="3539419"/>
                <a:ext cx="50006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329330" y="3790179"/>
                <a:ext cx="392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5400000">
                <a:off x="3355993"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5400000">
                <a:off x="3486795"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3617597"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4934743" y="2614922"/>
                <a:ext cx="850213" cy="369332"/>
              </a:xfrm>
              <a:prstGeom prst="rect">
                <a:avLst/>
              </a:prstGeom>
              <a:noFill/>
            </p:spPr>
            <p:txBody>
              <a:bodyPr wrap="square" rtlCol="0">
                <a:spAutoFit/>
              </a:bodyPr>
              <a:lstStyle/>
              <a:p>
                <a:r>
                  <a:rPr kumimoji="1" lang="en-US" altLang="ja-JP" dirty="0" smtClean="0">
                    <a:ea typeface="ＭＳ Ｐゴシック" pitchFamily="50" charset="-128"/>
                  </a:rPr>
                  <a:t>C</a:t>
                </a:r>
                <a:r>
                  <a:rPr lang="en-US" altLang="ja-JP" baseline="-25000" dirty="0" smtClean="0">
                    <a:ea typeface="ＭＳ Ｐゴシック" pitchFamily="50" charset="-128"/>
                  </a:rPr>
                  <a:t>F</a:t>
                </a:r>
                <a:r>
                  <a:rPr kumimoji="1" lang="en-US" altLang="ja-JP" dirty="0" smtClean="0">
                    <a:ea typeface="ＭＳ Ｐゴシック" pitchFamily="50" charset="-128"/>
                  </a:rPr>
                  <a:t>×A</a:t>
                </a:r>
                <a:endParaRPr kumimoji="1" lang="ja-JP" altLang="en-US" dirty="0">
                  <a:ea typeface="ＭＳ Ｐゴシック" pitchFamily="50" charset="-128"/>
                </a:endParaRPr>
              </a:p>
            </p:txBody>
          </p:sp>
          <p:cxnSp>
            <p:nvCxnSpPr>
              <p:cNvPr id="115" name="直線コネクタ 114"/>
              <p:cNvCxnSpPr/>
              <p:nvPr/>
            </p:nvCxnSpPr>
            <p:spPr>
              <a:xfrm rot="5400000">
                <a:off x="2344342" y="2646444"/>
                <a:ext cx="71438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2439928" y="3003567"/>
                <a:ext cx="65401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439928" y="3290113"/>
                <a:ext cx="65401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rot="5400000">
                <a:off x="2452226" y="3539419"/>
                <a:ext cx="50006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2505329" y="3790179"/>
                <a:ext cx="392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rot="5400000">
                <a:off x="2531992"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rot="5400000">
                <a:off x="2662794"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rot="5400000">
                <a:off x="2793596" y="3828917"/>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5400000">
                <a:off x="4044734" y="2290015"/>
                <a:ext cx="715174" cy="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rot="5400000">
                <a:off x="4436809" y="2289618"/>
                <a:ext cx="714380" cy="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794363" y="2289981"/>
                <a:ext cx="32700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5448373" y="2289981"/>
                <a:ext cx="784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rot="5400000">
                <a:off x="5518805" y="3004428"/>
                <a:ext cx="142876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6036982" y="3736911"/>
                <a:ext cx="392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rot="5400000">
                <a:off x="6063646" y="3775649"/>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rot="5400000">
                <a:off x="6194448" y="3775649"/>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5400000">
                <a:off x="6325250" y="3775649"/>
                <a:ext cx="142876" cy="6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2927206" y="1904908"/>
                <a:ext cx="322524" cy="369332"/>
              </a:xfrm>
              <a:prstGeom prst="rect">
                <a:avLst/>
              </a:prstGeom>
              <a:noFill/>
            </p:spPr>
            <p:txBody>
              <a:bodyPr wrap="square" rtlCol="0">
                <a:spAutoFit/>
              </a:bodyPr>
              <a:lstStyle/>
              <a:p>
                <a:r>
                  <a:rPr lang="en-US" altLang="ja-JP" dirty="0" smtClean="0"/>
                  <a:t>P</a:t>
                </a:r>
                <a:endParaRPr kumimoji="1" lang="ja-JP" altLang="en-US" dirty="0"/>
              </a:p>
            </p:txBody>
          </p:sp>
          <p:sp>
            <p:nvSpPr>
              <p:cNvPr id="133" name="テキスト ボックス 132"/>
              <p:cNvSpPr txBox="1"/>
              <p:nvPr/>
            </p:nvSpPr>
            <p:spPr>
              <a:xfrm>
                <a:off x="3362179" y="2201932"/>
                <a:ext cx="287258" cy="215444"/>
              </a:xfrm>
              <a:prstGeom prst="rect">
                <a:avLst/>
              </a:prstGeom>
              <a:noFill/>
            </p:spPr>
            <p:txBody>
              <a:bodyPr wrap="none" rtlCol="0">
                <a:spAutoFit/>
              </a:bodyPr>
              <a:lstStyle/>
              <a:p>
                <a:r>
                  <a:rPr kumimoji="1" lang="ja-JP" altLang="en-US" sz="800" dirty="0" smtClean="0"/>
                  <a:t>●</a:t>
                </a:r>
                <a:endParaRPr kumimoji="1" lang="ja-JP" altLang="en-US" sz="800" dirty="0"/>
              </a:p>
            </p:txBody>
          </p:sp>
          <p:sp>
            <p:nvSpPr>
              <p:cNvPr id="134" name="テキスト ボックス 133"/>
              <p:cNvSpPr txBox="1"/>
              <p:nvPr/>
            </p:nvSpPr>
            <p:spPr>
              <a:xfrm>
                <a:off x="2902753" y="2160132"/>
                <a:ext cx="351378" cy="292388"/>
              </a:xfrm>
              <a:prstGeom prst="rect">
                <a:avLst/>
              </a:prstGeom>
              <a:noFill/>
            </p:spPr>
            <p:txBody>
              <a:bodyPr wrap="none" rtlCol="0">
                <a:spAutoFit/>
              </a:bodyPr>
              <a:lstStyle/>
              <a:p>
                <a:r>
                  <a:rPr kumimoji="1" lang="ja-JP" altLang="en-US" sz="1300" dirty="0" smtClean="0"/>
                  <a:t>●</a:t>
                </a:r>
                <a:endParaRPr kumimoji="1" lang="ja-JP" altLang="en-US" sz="1300" dirty="0"/>
              </a:p>
            </p:txBody>
          </p:sp>
        </p:grpSp>
        <p:sp>
          <p:nvSpPr>
            <p:cNvPr id="100" name="テキスト ボックス 99"/>
            <p:cNvSpPr txBox="1"/>
            <p:nvPr/>
          </p:nvSpPr>
          <p:spPr>
            <a:xfrm>
              <a:off x="2490138" y="2957763"/>
              <a:ext cx="527709" cy="369332"/>
            </a:xfrm>
            <a:prstGeom prst="rect">
              <a:avLst/>
            </a:prstGeom>
            <a:noFill/>
          </p:spPr>
          <p:txBody>
            <a:bodyPr wrap="none" rtlCol="0">
              <a:spAutoFit/>
            </a:bodyPr>
            <a:lstStyle/>
            <a:p>
              <a:r>
                <a:rPr kumimoji="1" lang="en-US" altLang="ja-JP" dirty="0" smtClean="0"/>
                <a:t>C</a:t>
              </a:r>
              <a:r>
                <a:rPr kumimoji="1" lang="en-US" altLang="ja-JP" baseline="-25000" dirty="0" smtClean="0"/>
                <a:t>det</a:t>
              </a:r>
              <a:endParaRPr kumimoji="1" lang="ja-JP" altLang="en-US" baseline="-25000" dirty="0"/>
            </a:p>
          </p:txBody>
        </p:sp>
        <p:sp>
          <p:nvSpPr>
            <p:cNvPr id="101" name="テキスト ボックス 100"/>
            <p:cNvSpPr txBox="1"/>
            <p:nvPr/>
          </p:nvSpPr>
          <p:spPr>
            <a:xfrm>
              <a:off x="3344700" y="2964456"/>
              <a:ext cx="409086" cy="369332"/>
            </a:xfrm>
            <a:prstGeom prst="rect">
              <a:avLst/>
            </a:prstGeom>
            <a:noFill/>
          </p:spPr>
          <p:txBody>
            <a:bodyPr wrap="none" rtlCol="0">
              <a:spAutoFit/>
            </a:bodyPr>
            <a:lstStyle/>
            <a:p>
              <a:r>
                <a:rPr kumimoji="1" lang="en-US" altLang="ja-JP" dirty="0" smtClean="0"/>
                <a:t>C</a:t>
              </a:r>
              <a:r>
                <a:rPr lang="en-US" altLang="ja-JP" baseline="-25000" dirty="0" smtClean="0"/>
                <a:t>1</a:t>
              </a:r>
              <a:endParaRPr kumimoji="1" lang="ja-JP" altLang="en-US" baseline="-25000" dirty="0"/>
            </a:p>
          </p:txBody>
        </p:sp>
        <p:sp>
          <p:nvSpPr>
            <p:cNvPr id="102" name="テキスト ボックス 101"/>
            <p:cNvSpPr txBox="1"/>
            <p:nvPr/>
          </p:nvSpPr>
          <p:spPr>
            <a:xfrm>
              <a:off x="4405064" y="2103808"/>
              <a:ext cx="409086" cy="369332"/>
            </a:xfrm>
            <a:prstGeom prst="rect">
              <a:avLst/>
            </a:prstGeom>
            <a:noFill/>
          </p:spPr>
          <p:txBody>
            <a:bodyPr wrap="none" rtlCol="0">
              <a:spAutoFit/>
            </a:bodyPr>
            <a:lstStyle/>
            <a:p>
              <a:r>
                <a:rPr kumimoji="1" lang="en-US" altLang="ja-JP" dirty="0" smtClean="0"/>
                <a:t>C</a:t>
              </a:r>
              <a:r>
                <a:rPr kumimoji="1" lang="en-US" altLang="ja-JP" baseline="-25000" dirty="0" smtClean="0"/>
                <a:t>2</a:t>
              </a:r>
              <a:endParaRPr kumimoji="1" lang="ja-JP" altLang="en-US" baseline="-25000" dirty="0"/>
            </a:p>
          </p:txBody>
        </p:sp>
      </p:grpSp>
      <p:sp>
        <p:nvSpPr>
          <p:cNvPr id="135" name="スライド番号プレースホルダ 13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42</a:t>
            </a:fld>
            <a:endParaRPr kumimoji="1" lang="ja-JP" altLang="en-US" dirty="0"/>
          </a:p>
        </p:txBody>
      </p:sp>
      <p:sp>
        <p:nvSpPr>
          <p:cNvPr id="41" name="テキスト ボックス 40"/>
          <p:cNvSpPr txBox="1"/>
          <p:nvPr/>
        </p:nvSpPr>
        <p:spPr>
          <a:xfrm>
            <a:off x="5364088" y="2623272"/>
            <a:ext cx="3600400" cy="1477328"/>
          </a:xfrm>
          <a:prstGeom prst="rect">
            <a:avLst/>
          </a:prstGeom>
          <a:noFill/>
        </p:spPr>
        <p:txBody>
          <a:bodyPr wrap="square" rtlCol="0">
            <a:spAutoFit/>
          </a:bodyPr>
          <a:lstStyle/>
          <a:p>
            <a:r>
              <a:rPr kumimoji="1" lang="en-US" altLang="ja-JP" dirty="0" err="1" smtClean="0"/>
              <a:t>Cdet</a:t>
            </a:r>
            <a:r>
              <a:rPr kumimoji="1" lang="ja-JP" altLang="en-US" dirty="0" smtClean="0"/>
              <a:t>：</a:t>
            </a:r>
            <a:r>
              <a:rPr kumimoji="1" lang="en-US" altLang="ja-JP" dirty="0" smtClean="0"/>
              <a:t>APD</a:t>
            </a:r>
            <a:r>
              <a:rPr kumimoji="1" lang="ja-JP" altLang="en-US" dirty="0" smtClean="0"/>
              <a:t>の静電容量</a:t>
            </a:r>
            <a:endParaRPr kumimoji="1" lang="en-US" altLang="ja-JP" dirty="0" smtClean="0"/>
          </a:p>
          <a:p>
            <a:r>
              <a:rPr kumimoji="1" lang="en-US" altLang="ja-JP" dirty="0" smtClean="0"/>
              <a:t>C1</a:t>
            </a:r>
            <a:r>
              <a:rPr kumimoji="1" lang="ja-JP" altLang="en-US" dirty="0" smtClean="0"/>
              <a:t>：バイアス電圧安定化</a:t>
            </a:r>
            <a:endParaRPr kumimoji="1" lang="en-US" altLang="ja-JP" dirty="0" smtClean="0"/>
          </a:p>
          <a:p>
            <a:r>
              <a:rPr lang="en-US" altLang="ja-JP" dirty="0" smtClean="0"/>
              <a:t>C2</a:t>
            </a:r>
            <a:r>
              <a:rPr lang="ja-JP" altLang="en-US" dirty="0" smtClean="0"/>
              <a:t>：結合コンデンサ</a:t>
            </a:r>
            <a:endParaRPr lang="en-US" altLang="ja-JP" dirty="0" smtClean="0"/>
          </a:p>
          <a:p>
            <a:r>
              <a:rPr kumimoji="1" lang="en-US" altLang="ja-JP" dirty="0" smtClean="0"/>
              <a:t>CF</a:t>
            </a:r>
            <a:r>
              <a:rPr kumimoji="1" lang="ja-JP" altLang="en-US" dirty="0" smtClean="0"/>
              <a:t>：</a:t>
            </a:r>
            <a:r>
              <a:rPr lang="ja-JP" altLang="en-US" dirty="0" smtClean="0"/>
              <a:t>フィードバックコンデンサ</a:t>
            </a:r>
            <a:endParaRPr kumimoji="1" lang="en-US" altLang="ja-JP" dirty="0" smtClean="0"/>
          </a:p>
          <a:p>
            <a:r>
              <a:rPr lang="en-US" altLang="ja-JP" dirty="0" smtClean="0"/>
              <a:t>A</a:t>
            </a:r>
            <a:r>
              <a:rPr lang="ja-JP" altLang="en-US" dirty="0" smtClean="0"/>
              <a:t>：オープンループゲイン</a:t>
            </a:r>
            <a:endParaRPr kumimoji="1" lang="ja-JP" altLang="en-US" dirty="0"/>
          </a:p>
        </p:txBody>
      </p:sp>
      <p:sp>
        <p:nvSpPr>
          <p:cNvPr id="42" name="テキスト ボックス 41"/>
          <p:cNvSpPr txBox="1"/>
          <p:nvPr/>
        </p:nvSpPr>
        <p:spPr>
          <a:xfrm>
            <a:off x="611560" y="1772816"/>
            <a:ext cx="4708340" cy="369332"/>
          </a:xfrm>
          <a:prstGeom prst="rect">
            <a:avLst/>
          </a:prstGeom>
          <a:noFill/>
        </p:spPr>
        <p:txBody>
          <a:bodyPr wrap="none" rtlCol="0">
            <a:spAutoFit/>
          </a:bodyPr>
          <a:lstStyle/>
          <a:p>
            <a:r>
              <a:rPr kumimoji="1" lang="ja-JP" altLang="en-US" dirty="0" smtClean="0"/>
              <a:t>信号電荷収集効率を評価するための等価回路</a:t>
            </a:r>
            <a:endParaRPr kumimoji="1" lang="ja-JP" altLang="en-US" dirty="0"/>
          </a:p>
        </p:txBody>
      </p:sp>
      <p:sp>
        <p:nvSpPr>
          <p:cNvPr id="43" name="テキスト ボックス 42"/>
          <p:cNvSpPr txBox="1"/>
          <p:nvPr/>
        </p:nvSpPr>
        <p:spPr>
          <a:xfrm>
            <a:off x="899592" y="5301208"/>
            <a:ext cx="5261377" cy="369332"/>
          </a:xfrm>
          <a:prstGeom prst="rect">
            <a:avLst/>
          </a:prstGeom>
          <a:noFill/>
        </p:spPr>
        <p:txBody>
          <a:bodyPr wrap="none" rtlCol="0">
            <a:spAutoFit/>
          </a:bodyPr>
          <a:lstStyle/>
          <a:p>
            <a:r>
              <a:rPr kumimoji="1" lang="en-US" altLang="ja-JP" dirty="0" smtClean="0"/>
              <a:t>A</a:t>
            </a:r>
            <a:r>
              <a:rPr kumimoji="1" lang="ja-JP" altLang="en-US" dirty="0" smtClean="0"/>
              <a:t>が十分に大きければ、</a:t>
            </a:r>
            <a:r>
              <a:rPr lang="ja-JP" altLang="en-US" dirty="0" smtClean="0"/>
              <a:t>増幅率は</a:t>
            </a:r>
            <a:r>
              <a:rPr kumimoji="1" lang="en-US" altLang="ja-JP" dirty="0" smtClean="0"/>
              <a:t>CF</a:t>
            </a:r>
            <a:r>
              <a:rPr lang="ja-JP" altLang="en-US" dirty="0" smtClean="0"/>
              <a:t>によって決まる。</a:t>
            </a:r>
            <a:endParaRPr kumimoji="1" lang="en-US" altLang="ja-JP" dirty="0" smtClean="0"/>
          </a:p>
        </p:txBody>
      </p:sp>
      <p:sp>
        <p:nvSpPr>
          <p:cNvPr id="44" name="テキスト ボックス 43"/>
          <p:cNvSpPr txBox="1"/>
          <p:nvPr/>
        </p:nvSpPr>
        <p:spPr>
          <a:xfrm>
            <a:off x="930656" y="5881628"/>
            <a:ext cx="7529625" cy="369332"/>
          </a:xfrm>
          <a:prstGeom prst="rect">
            <a:avLst/>
          </a:prstGeom>
          <a:noFill/>
        </p:spPr>
        <p:txBody>
          <a:bodyPr wrap="none" rtlCol="0">
            <a:spAutoFit/>
          </a:bodyPr>
          <a:lstStyle/>
          <a:p>
            <a:r>
              <a:rPr kumimoji="1" lang="en-US" altLang="ja-JP" dirty="0" smtClean="0"/>
              <a:t>CMS</a:t>
            </a:r>
            <a:r>
              <a:rPr lang="en-US" altLang="ja-JP" dirty="0" smtClean="0"/>
              <a:t>7200</a:t>
            </a:r>
            <a:r>
              <a:rPr lang="ja-JP" altLang="en-US" dirty="0" smtClean="0"/>
              <a:t>タイプは</a:t>
            </a:r>
            <a:r>
              <a:rPr lang="en-US" altLang="ja-JP" dirty="0" smtClean="0"/>
              <a:t>KEDR</a:t>
            </a:r>
            <a:r>
              <a:rPr lang="ja-JP" altLang="en-US" dirty="0" smtClean="0"/>
              <a:t>タイプに比べて</a:t>
            </a:r>
            <a:r>
              <a:rPr kumimoji="1" lang="en-US" altLang="ja-JP" dirty="0" smtClean="0"/>
              <a:t>A</a:t>
            </a:r>
            <a:r>
              <a:rPr kumimoji="1" lang="ja-JP" altLang="en-US" dirty="0" smtClean="0"/>
              <a:t>が小さいので</a:t>
            </a:r>
            <a:r>
              <a:rPr lang="ja-JP" altLang="en-US" dirty="0" smtClean="0"/>
              <a:t>電荷収集効率が低い。</a:t>
            </a:r>
            <a:endParaRPr kumimoji="1" lang="en-US" altLang="ja-JP"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Administrator\デスクトップ\belle2.PNG"/>
          <p:cNvPicPr>
            <a:picLocks noChangeAspect="1" noChangeArrowheads="1"/>
          </p:cNvPicPr>
          <p:nvPr/>
        </p:nvPicPr>
        <p:blipFill>
          <a:blip r:embed="rId3" cstate="print"/>
          <a:srcRect/>
          <a:stretch>
            <a:fillRect/>
          </a:stretch>
        </p:blipFill>
        <p:spPr bwMode="auto">
          <a:xfrm>
            <a:off x="25541" y="1948752"/>
            <a:ext cx="4942337" cy="4000528"/>
          </a:xfrm>
          <a:prstGeom prst="rect">
            <a:avLst/>
          </a:prstGeom>
          <a:noFill/>
        </p:spPr>
      </p:pic>
      <p:sp>
        <p:nvSpPr>
          <p:cNvPr id="2" name="タイトル 1"/>
          <p:cNvSpPr>
            <a:spLocks noGrp="1"/>
          </p:cNvSpPr>
          <p:nvPr>
            <p:ph type="title"/>
          </p:nvPr>
        </p:nvSpPr>
        <p:spPr/>
        <p:txBody>
          <a:bodyPr>
            <a:normAutofit/>
          </a:bodyPr>
          <a:lstStyle/>
          <a:p>
            <a:r>
              <a:rPr kumimoji="1" lang="en-US" altLang="ja-JP" dirty="0" err="1" smtClean="0"/>
              <a:t>BelleⅡ</a:t>
            </a:r>
            <a:r>
              <a:rPr kumimoji="1" lang="ja-JP" altLang="en-US" dirty="0" smtClean="0"/>
              <a:t>測定器　</a:t>
            </a:r>
            <a:r>
              <a:rPr kumimoji="1" lang="ja-JP" altLang="en-US" sz="2700" dirty="0" smtClean="0"/>
              <a:t>既存の</a:t>
            </a:r>
            <a:r>
              <a:rPr kumimoji="1" lang="en-US" altLang="ja-JP" sz="2700" dirty="0" smtClean="0"/>
              <a:t>Belle</a:t>
            </a:r>
            <a:r>
              <a:rPr kumimoji="1" lang="ja-JP" altLang="en-US" sz="2700" dirty="0" smtClean="0"/>
              <a:t>測定器を改造</a:t>
            </a:r>
            <a:endParaRPr kumimoji="1" lang="ja-JP" altLang="en-US" sz="2700" dirty="0"/>
          </a:p>
        </p:txBody>
      </p:sp>
      <p:sp>
        <p:nvSpPr>
          <p:cNvPr id="5" name="テキスト ボックス 4"/>
          <p:cNvSpPr txBox="1"/>
          <p:nvPr/>
        </p:nvSpPr>
        <p:spPr>
          <a:xfrm>
            <a:off x="251520" y="5909791"/>
            <a:ext cx="4752528" cy="615553"/>
          </a:xfrm>
          <a:prstGeom prst="rect">
            <a:avLst/>
          </a:prstGeom>
          <a:solidFill>
            <a:schemeClr val="accent3">
              <a:lumMod val="20000"/>
              <a:lumOff val="80000"/>
            </a:schemeClr>
          </a:solidFill>
        </p:spPr>
        <p:txBody>
          <a:bodyPr wrap="square" rtlCol="0">
            <a:spAutoFit/>
          </a:bodyPr>
          <a:lstStyle/>
          <a:p>
            <a:pPr>
              <a:buFont typeface="Arial" pitchFamily="34" charset="0"/>
              <a:buChar char="•"/>
            </a:pPr>
            <a:r>
              <a:rPr kumimoji="1" lang="en-US" altLang="ja-JP" dirty="0" smtClean="0">
                <a:ea typeface="ＭＳ Ｐゴシック" pitchFamily="50" charset="-128"/>
              </a:rPr>
              <a:t> </a:t>
            </a:r>
            <a:r>
              <a:rPr kumimoji="1" lang="en-US" altLang="ja-JP" sz="1600" dirty="0" smtClean="0">
                <a:latin typeface="+mn-ea"/>
              </a:rPr>
              <a:t>40</a:t>
            </a:r>
            <a:r>
              <a:rPr kumimoji="1" lang="ja-JP" altLang="en-US" sz="1600" dirty="0" smtClean="0">
                <a:latin typeface="+mn-ea"/>
              </a:rPr>
              <a:t>倍のルミノシティによる高頻度事象に対応</a:t>
            </a:r>
            <a:endParaRPr lang="en-US" altLang="ja-JP" sz="1600" dirty="0" smtClean="0">
              <a:latin typeface="+mn-ea"/>
            </a:endParaRPr>
          </a:p>
          <a:p>
            <a:pPr>
              <a:buFont typeface="Arial" pitchFamily="34" charset="0"/>
              <a:buChar char="•"/>
            </a:pPr>
            <a:r>
              <a:rPr kumimoji="1" lang="en-US" altLang="ja-JP" sz="1600" dirty="0" smtClean="0">
                <a:latin typeface="+mn-ea"/>
              </a:rPr>
              <a:t> 5</a:t>
            </a:r>
            <a:r>
              <a:rPr kumimoji="1" lang="ja-JP" altLang="en-US" sz="1600" dirty="0" smtClean="0">
                <a:latin typeface="+mn-ea"/>
              </a:rPr>
              <a:t>倍～</a:t>
            </a:r>
            <a:r>
              <a:rPr kumimoji="1" lang="en-US" altLang="ja-JP" sz="1600" dirty="0" smtClean="0">
                <a:latin typeface="+mn-ea"/>
              </a:rPr>
              <a:t>10</a:t>
            </a:r>
            <a:r>
              <a:rPr kumimoji="1" lang="ja-JP" altLang="en-US" sz="1600" dirty="0" smtClean="0">
                <a:latin typeface="+mn-ea"/>
              </a:rPr>
              <a:t>倍のビームバックグラウンドの効果を抑制</a:t>
            </a:r>
            <a:endParaRPr kumimoji="1" lang="en-US" altLang="ja-JP" sz="1600" dirty="0" smtClean="0">
              <a:latin typeface="+mn-ea"/>
            </a:endParaRPr>
          </a:p>
        </p:txBody>
      </p:sp>
      <p:sp>
        <p:nvSpPr>
          <p:cNvPr id="8" name="テキスト ボックス 7"/>
          <p:cNvSpPr txBox="1"/>
          <p:nvPr/>
        </p:nvSpPr>
        <p:spPr>
          <a:xfrm>
            <a:off x="4630360" y="1700808"/>
            <a:ext cx="4499992" cy="4739759"/>
          </a:xfrm>
          <a:prstGeom prst="rect">
            <a:avLst/>
          </a:prstGeom>
          <a:noFill/>
        </p:spPr>
        <p:txBody>
          <a:bodyPr wrap="square" rtlCol="0">
            <a:spAutoFit/>
          </a:bodyPr>
          <a:lstStyle/>
          <a:p>
            <a:pPr>
              <a:buClr>
                <a:srgbClr val="3399FF"/>
              </a:buClr>
              <a:buSzPct val="75000"/>
              <a:buFont typeface="Wingdings" pitchFamily="2" charset="2"/>
              <a:buChar char="v"/>
            </a:pPr>
            <a:r>
              <a:rPr lang="en-US" altLang="ja-JP" sz="2200" dirty="0" smtClean="0">
                <a:ea typeface="ＭＳ Ｐゴシック" pitchFamily="50" charset="-128"/>
              </a:rPr>
              <a:t>PXD</a:t>
            </a:r>
            <a:r>
              <a:rPr lang="ja-JP" altLang="en-US" sz="2200" dirty="0" smtClean="0">
                <a:ea typeface="ＭＳ Ｐゴシック" pitchFamily="50" charset="-128"/>
              </a:rPr>
              <a:t>・</a:t>
            </a:r>
            <a:r>
              <a:rPr lang="en-US" altLang="ja-JP" sz="2200" dirty="0" smtClean="0">
                <a:ea typeface="ＭＳ Ｐゴシック" pitchFamily="50" charset="-128"/>
              </a:rPr>
              <a:t>SVD</a:t>
            </a:r>
            <a:r>
              <a:rPr lang="en-US" altLang="ja-JP" sz="2000" dirty="0" smtClean="0">
                <a:ea typeface="ＭＳ Ｐゴシック" pitchFamily="50" charset="-128"/>
              </a:rPr>
              <a:t>: </a:t>
            </a:r>
            <a:r>
              <a:rPr lang="ja-JP" altLang="en-US" sz="2000" dirty="0" smtClean="0">
                <a:ea typeface="ＭＳ Ｐゴシック" pitchFamily="50" charset="-128"/>
              </a:rPr>
              <a:t>崩壊点の測定</a:t>
            </a:r>
            <a:endParaRPr lang="en-US" altLang="ja-JP" sz="2000" dirty="0" smtClean="0">
              <a:ea typeface="ＭＳ Ｐゴシック" pitchFamily="50" charset="-128"/>
            </a:endParaRPr>
          </a:p>
          <a:p>
            <a:pPr>
              <a:buClr>
                <a:srgbClr val="3399FF"/>
              </a:buClr>
              <a:buSzPct val="75000"/>
              <a:buFont typeface="Wingdings" pitchFamily="2" charset="2"/>
              <a:buChar char="v"/>
            </a:pPr>
            <a:r>
              <a:rPr lang="en-US" altLang="ja-JP" sz="2200" dirty="0" smtClean="0">
                <a:ea typeface="ＭＳ Ｐゴシック" pitchFamily="50" charset="-128"/>
              </a:rPr>
              <a:t>CDC</a:t>
            </a:r>
            <a:r>
              <a:rPr lang="en-US" altLang="ja-JP" sz="2000" dirty="0" smtClean="0">
                <a:ea typeface="ＭＳ Ｐゴシック" pitchFamily="50" charset="-128"/>
              </a:rPr>
              <a:t>: </a:t>
            </a:r>
            <a:r>
              <a:rPr lang="ja-JP" altLang="en-US" sz="2000" dirty="0" smtClean="0">
                <a:ea typeface="ＭＳ Ｐゴシック" pitchFamily="50" charset="-128"/>
              </a:rPr>
              <a:t>荷電粒子の飛跡・運動量の測定</a:t>
            </a:r>
            <a:endParaRPr lang="en-US" altLang="ja-JP" sz="2000" dirty="0" smtClean="0">
              <a:ea typeface="ＭＳ Ｐゴシック" pitchFamily="50" charset="-128"/>
            </a:endParaRPr>
          </a:p>
          <a:p>
            <a:pPr lvl="1">
              <a:buClr>
                <a:srgbClr val="3399FF"/>
              </a:buClr>
              <a:buSzPct val="75000"/>
            </a:pPr>
            <a:r>
              <a:rPr lang="ja-JP" altLang="en-US" sz="1600" dirty="0" smtClean="0">
                <a:solidFill>
                  <a:schemeClr val="accent2">
                    <a:lumMod val="50000"/>
                  </a:schemeClr>
                </a:solidFill>
                <a:latin typeface="ＭＳ Ｐゴシック" pitchFamily="50" charset="-128"/>
                <a:ea typeface="ＭＳ Ｐゴシック" pitchFamily="50" charset="-128"/>
              </a:rPr>
              <a:t> セルの単位を小型化→チェンバー数：増加    </a:t>
            </a:r>
            <a:endParaRPr lang="en-US" altLang="ja-JP" sz="1600" dirty="0" smtClean="0">
              <a:solidFill>
                <a:schemeClr val="accent2">
                  <a:lumMod val="50000"/>
                </a:schemeClr>
              </a:solidFill>
              <a:latin typeface="ＭＳ Ｐゴシック" pitchFamily="50" charset="-128"/>
              <a:ea typeface="ＭＳ Ｐゴシック" pitchFamily="50" charset="-128"/>
            </a:endParaRPr>
          </a:p>
          <a:p>
            <a:pPr lvl="1">
              <a:buClr>
                <a:srgbClr val="3399FF"/>
              </a:buClr>
              <a:buSzPct val="75000"/>
            </a:pPr>
            <a:r>
              <a:rPr lang="en-US" altLang="ja-JP" sz="1600" dirty="0" smtClean="0">
                <a:solidFill>
                  <a:schemeClr val="accent2">
                    <a:lumMod val="50000"/>
                  </a:schemeClr>
                </a:solidFill>
                <a:latin typeface="ＭＳ Ｐゴシック" pitchFamily="50" charset="-128"/>
                <a:ea typeface="ＭＳ Ｐゴシック" pitchFamily="50" charset="-128"/>
              </a:rPr>
              <a:t> (</a:t>
            </a:r>
            <a:r>
              <a:rPr lang="ja-JP" altLang="en-US" sz="1600" dirty="0" smtClean="0">
                <a:solidFill>
                  <a:schemeClr val="accent2">
                    <a:lumMod val="50000"/>
                  </a:schemeClr>
                </a:solidFill>
                <a:latin typeface="ＭＳ Ｐゴシック" pitchFamily="50" charset="-128"/>
                <a:ea typeface="ＭＳ Ｐゴシック" pitchFamily="50" charset="-128"/>
              </a:rPr>
              <a:t>高バックグラウンド対策</a:t>
            </a:r>
            <a:r>
              <a:rPr lang="en-US" altLang="ja-JP" sz="1600" dirty="0" smtClean="0">
                <a:solidFill>
                  <a:schemeClr val="accent2">
                    <a:lumMod val="50000"/>
                  </a:schemeClr>
                </a:solidFill>
                <a:latin typeface="ＭＳ Ｐゴシック" pitchFamily="50" charset="-128"/>
                <a:ea typeface="ＭＳ Ｐゴシック" pitchFamily="50" charset="-128"/>
              </a:rPr>
              <a:t>)</a:t>
            </a:r>
          </a:p>
          <a:p>
            <a:pPr>
              <a:buClr>
                <a:srgbClr val="3399FF"/>
              </a:buClr>
              <a:buSzPct val="75000"/>
              <a:buFont typeface="Wingdings" pitchFamily="2" charset="2"/>
              <a:buChar char="v"/>
            </a:pPr>
            <a:r>
              <a:rPr lang="en-US" altLang="ja-JP" sz="2200" dirty="0" smtClean="0">
                <a:ea typeface="ＭＳ Ｐゴシック" pitchFamily="50" charset="-128"/>
              </a:rPr>
              <a:t>PID:</a:t>
            </a:r>
            <a:r>
              <a:rPr lang="en-US" altLang="ja-JP" sz="2000" dirty="0" smtClean="0">
                <a:ea typeface="ＭＳ Ｐゴシック" pitchFamily="50" charset="-128"/>
              </a:rPr>
              <a:t> K</a:t>
            </a:r>
            <a:r>
              <a:rPr lang="en-US" altLang="ja-JP" sz="2000" baseline="30000" dirty="0" smtClean="0">
                <a:ea typeface="ＭＳ Ｐゴシック" pitchFamily="50" charset="-128"/>
              </a:rPr>
              <a:t>±</a:t>
            </a:r>
            <a:r>
              <a:rPr lang="ja-JP" altLang="en-US" sz="2000" dirty="0" smtClean="0">
                <a:ea typeface="ＭＳ Ｐゴシック" pitchFamily="50" charset="-128"/>
              </a:rPr>
              <a:t>と</a:t>
            </a:r>
            <a:r>
              <a:rPr lang="en-US" altLang="ja-JP" sz="2000" dirty="0" smtClean="0">
                <a:ea typeface="ＭＳ Ｐゴシック" pitchFamily="50" charset="-128"/>
                <a:sym typeface="Symbol"/>
              </a:rPr>
              <a:t></a:t>
            </a:r>
            <a:r>
              <a:rPr lang="en-US" altLang="ja-JP" sz="2000" baseline="30000" dirty="0" smtClean="0">
                <a:ea typeface="ＭＳ Ｐゴシック" pitchFamily="50" charset="-128"/>
              </a:rPr>
              <a:t>±</a:t>
            </a:r>
            <a:r>
              <a:rPr lang="ja-JP" altLang="en-US" sz="2000" dirty="0" err="1" smtClean="0">
                <a:ea typeface="ＭＳ Ｐゴシック" pitchFamily="50" charset="-128"/>
              </a:rPr>
              <a:t>の識</a:t>
            </a:r>
            <a:r>
              <a:rPr lang="ja-JP" altLang="en-US" sz="2000" dirty="0" smtClean="0">
                <a:ea typeface="ＭＳ Ｐゴシック" pitchFamily="50" charset="-128"/>
              </a:rPr>
              <a:t>別</a:t>
            </a:r>
            <a:endParaRPr lang="en-US" altLang="ja-JP" sz="2000" dirty="0" smtClean="0">
              <a:ea typeface="ＭＳ Ｐゴシック" pitchFamily="50" charset="-128"/>
            </a:endParaRPr>
          </a:p>
          <a:p>
            <a:pPr lvl="1">
              <a:buClr>
                <a:srgbClr val="3399FF"/>
              </a:buClr>
              <a:buSzPct val="75000"/>
            </a:pPr>
            <a:r>
              <a:rPr lang="en-US" altLang="ja-JP" sz="1600" dirty="0" err="1" smtClean="0">
                <a:solidFill>
                  <a:schemeClr val="accent2">
                    <a:lumMod val="50000"/>
                  </a:schemeClr>
                </a:solidFill>
                <a:latin typeface="ＭＳ Ｐゴシック" pitchFamily="50" charset="-128"/>
                <a:ea typeface="ＭＳ Ｐゴシック" pitchFamily="50" charset="-128"/>
              </a:rPr>
              <a:t>EndcapPID</a:t>
            </a:r>
            <a:r>
              <a:rPr lang="ja-JP" altLang="en-US" sz="1600" dirty="0" smtClean="0">
                <a:solidFill>
                  <a:schemeClr val="accent2">
                    <a:lumMod val="50000"/>
                  </a:schemeClr>
                </a:solidFill>
                <a:latin typeface="ＭＳ Ｐゴシック" pitchFamily="50" charset="-128"/>
                <a:ea typeface="ＭＳ Ｐゴシック" pitchFamily="50" charset="-128"/>
              </a:rPr>
              <a:t>に</a:t>
            </a:r>
            <a:r>
              <a:rPr lang="en-US" altLang="ja-JP" sz="1600" dirty="0" smtClean="0">
                <a:solidFill>
                  <a:schemeClr val="accent2">
                    <a:lumMod val="50000"/>
                  </a:schemeClr>
                </a:solidFill>
                <a:latin typeface="ＭＳ Ｐゴシック" pitchFamily="50" charset="-128"/>
                <a:ea typeface="ＭＳ Ｐゴシック" pitchFamily="50" charset="-128"/>
              </a:rPr>
              <a:t>A-RICH</a:t>
            </a:r>
            <a:r>
              <a:rPr lang="ja-JP" altLang="en-US" sz="1600" dirty="0" smtClean="0">
                <a:solidFill>
                  <a:schemeClr val="accent2">
                    <a:lumMod val="50000"/>
                  </a:schemeClr>
                </a:solidFill>
                <a:latin typeface="ＭＳ Ｐゴシック" pitchFamily="50" charset="-128"/>
                <a:ea typeface="ＭＳ Ｐゴシック" pitchFamily="50" charset="-128"/>
              </a:rPr>
              <a:t>検出器、</a:t>
            </a:r>
            <a:endParaRPr lang="en-US" altLang="ja-JP" sz="1600" dirty="0" smtClean="0">
              <a:solidFill>
                <a:schemeClr val="accent2">
                  <a:lumMod val="50000"/>
                </a:schemeClr>
              </a:solidFill>
              <a:latin typeface="ＭＳ Ｐゴシック" pitchFamily="50" charset="-128"/>
              <a:ea typeface="ＭＳ Ｐゴシック" pitchFamily="50" charset="-128"/>
            </a:endParaRPr>
          </a:p>
          <a:p>
            <a:pPr lvl="1">
              <a:buClr>
                <a:srgbClr val="3399FF"/>
              </a:buClr>
              <a:buSzPct val="75000"/>
            </a:pPr>
            <a:r>
              <a:rPr lang="en-US" altLang="ja-JP" sz="1600" dirty="0" err="1" smtClean="0">
                <a:solidFill>
                  <a:schemeClr val="accent2">
                    <a:lumMod val="50000"/>
                  </a:schemeClr>
                </a:solidFill>
                <a:latin typeface="ＭＳ Ｐゴシック" pitchFamily="50" charset="-128"/>
                <a:ea typeface="ＭＳ Ｐゴシック" pitchFamily="50" charset="-128"/>
              </a:rPr>
              <a:t>BarrelPID</a:t>
            </a:r>
            <a:r>
              <a:rPr lang="ja-JP" altLang="en-US" sz="1600" dirty="0" smtClean="0">
                <a:solidFill>
                  <a:schemeClr val="accent2">
                    <a:lumMod val="50000"/>
                  </a:schemeClr>
                </a:solidFill>
                <a:latin typeface="ＭＳ Ｐゴシック" pitchFamily="50" charset="-128"/>
                <a:ea typeface="ＭＳ Ｐゴシック" pitchFamily="50" charset="-128"/>
              </a:rPr>
              <a:t>に</a:t>
            </a:r>
            <a:r>
              <a:rPr lang="en-US" altLang="ja-JP" sz="1600" dirty="0" smtClean="0">
                <a:solidFill>
                  <a:schemeClr val="accent2">
                    <a:lumMod val="50000"/>
                  </a:schemeClr>
                </a:solidFill>
                <a:latin typeface="ＭＳ Ｐゴシック" pitchFamily="50" charset="-128"/>
                <a:ea typeface="ＭＳ Ｐゴシック" pitchFamily="50" charset="-128"/>
              </a:rPr>
              <a:t>TOP</a:t>
            </a:r>
            <a:r>
              <a:rPr lang="ja-JP" altLang="en-US" sz="1600" dirty="0" smtClean="0">
                <a:solidFill>
                  <a:schemeClr val="accent2">
                    <a:lumMod val="50000"/>
                  </a:schemeClr>
                </a:solidFill>
                <a:latin typeface="ＭＳ Ｐゴシック" pitchFamily="50" charset="-128"/>
                <a:ea typeface="ＭＳ Ｐゴシック" pitchFamily="50" charset="-128"/>
              </a:rPr>
              <a:t>カウターを設置</a:t>
            </a:r>
            <a:endParaRPr lang="en-US" altLang="ja-JP" sz="1600" dirty="0" smtClean="0">
              <a:solidFill>
                <a:schemeClr val="accent2">
                  <a:lumMod val="50000"/>
                </a:schemeClr>
              </a:solidFill>
              <a:latin typeface="ＭＳ Ｐゴシック" pitchFamily="50" charset="-128"/>
              <a:ea typeface="ＭＳ Ｐゴシック" pitchFamily="50" charset="-128"/>
            </a:endParaRPr>
          </a:p>
          <a:p>
            <a:pPr lvl="1">
              <a:buClr>
                <a:srgbClr val="3399FF"/>
              </a:buClr>
              <a:buSzPct val="75000"/>
            </a:pPr>
            <a:r>
              <a:rPr lang="en-US" altLang="ja-JP" sz="1600" dirty="0" smtClean="0">
                <a:solidFill>
                  <a:schemeClr val="accent2">
                    <a:lumMod val="50000"/>
                  </a:schemeClr>
                </a:solidFill>
                <a:latin typeface="ＭＳ Ｐゴシック" pitchFamily="50" charset="-128"/>
                <a:ea typeface="ＭＳ Ｐゴシック" pitchFamily="50" charset="-128"/>
              </a:rPr>
              <a:t>(</a:t>
            </a:r>
            <a:r>
              <a:rPr lang="ja-JP" altLang="en-US" sz="1600" dirty="0" smtClean="0">
                <a:solidFill>
                  <a:schemeClr val="accent2">
                    <a:lumMod val="50000"/>
                  </a:schemeClr>
                </a:solidFill>
                <a:latin typeface="ＭＳ Ｐゴシック" pitchFamily="50" charset="-128"/>
                <a:ea typeface="ＭＳ Ｐゴシック" pitchFamily="50" charset="-128"/>
              </a:rPr>
              <a:t>識別能力の向上のため</a:t>
            </a:r>
            <a:r>
              <a:rPr lang="en-US" altLang="ja-JP" sz="1600" dirty="0" smtClean="0">
                <a:solidFill>
                  <a:schemeClr val="accent2">
                    <a:lumMod val="50000"/>
                  </a:schemeClr>
                </a:solidFill>
                <a:latin typeface="ＭＳ Ｐゴシック" pitchFamily="50" charset="-128"/>
                <a:ea typeface="ＭＳ Ｐゴシック" pitchFamily="50" charset="-128"/>
              </a:rPr>
              <a:t>)</a:t>
            </a:r>
          </a:p>
          <a:p>
            <a:pPr>
              <a:buClr>
                <a:srgbClr val="3399FF"/>
              </a:buClr>
              <a:buSzPct val="75000"/>
              <a:buFont typeface="Wingdings" pitchFamily="2" charset="2"/>
              <a:buChar char="v"/>
            </a:pPr>
            <a:r>
              <a:rPr lang="en-US" altLang="ja-JP" sz="2200" dirty="0" smtClean="0">
                <a:ea typeface="ＭＳ Ｐゴシック" pitchFamily="50" charset="-128"/>
              </a:rPr>
              <a:t>ECL</a:t>
            </a:r>
            <a:r>
              <a:rPr lang="en-US" altLang="ja-JP" sz="2000" dirty="0" smtClean="0">
                <a:ea typeface="ＭＳ Ｐゴシック" pitchFamily="50" charset="-128"/>
              </a:rPr>
              <a:t>: </a:t>
            </a:r>
            <a:r>
              <a:rPr lang="ja-JP" altLang="en-US" sz="2000" dirty="0" smtClean="0">
                <a:ea typeface="ＭＳ Ｐゴシック" pitchFamily="50" charset="-128"/>
              </a:rPr>
              <a:t>電子や光子のエネルギー測定</a:t>
            </a:r>
            <a:endParaRPr lang="en-US" altLang="ja-JP" sz="2000" dirty="0" smtClean="0">
              <a:ea typeface="ＭＳ Ｐゴシック" pitchFamily="50" charset="-128"/>
            </a:endParaRPr>
          </a:p>
          <a:p>
            <a:pPr lvl="1">
              <a:buClr>
                <a:srgbClr val="3399FF"/>
              </a:buClr>
              <a:buSzPct val="75000"/>
            </a:pPr>
            <a:r>
              <a:rPr lang="ja-JP" altLang="en-US" sz="1600" dirty="0" smtClean="0">
                <a:solidFill>
                  <a:schemeClr val="accent2">
                    <a:lumMod val="50000"/>
                  </a:schemeClr>
                </a:solidFill>
                <a:latin typeface="ＭＳ Ｐゴシック" pitchFamily="50" charset="-128"/>
                <a:ea typeface="ＭＳ Ｐゴシック" pitchFamily="50" charset="-128"/>
              </a:rPr>
              <a:t>発光時間の短いカロリ メーターの導入検討</a:t>
            </a:r>
            <a:r>
              <a:rPr lang="en-US" altLang="ja-JP" sz="1600" dirty="0" smtClean="0">
                <a:solidFill>
                  <a:schemeClr val="accent2">
                    <a:lumMod val="50000"/>
                  </a:schemeClr>
                </a:solidFill>
                <a:latin typeface="ＭＳ Ｐゴシック" pitchFamily="50" charset="-128"/>
                <a:ea typeface="ＭＳ Ｐゴシック" pitchFamily="50" charset="-128"/>
              </a:rPr>
              <a:t>(</a:t>
            </a:r>
            <a:r>
              <a:rPr lang="ja-JP" altLang="en-US" sz="1600" dirty="0" smtClean="0">
                <a:solidFill>
                  <a:schemeClr val="accent2">
                    <a:lumMod val="50000"/>
                  </a:schemeClr>
                </a:solidFill>
                <a:latin typeface="ＭＳ Ｐゴシック" pitchFamily="50" charset="-128"/>
                <a:ea typeface="ＭＳ Ｐゴシック" pitchFamily="50" charset="-128"/>
              </a:rPr>
              <a:t>ビームバックグラウンドの増加によるパイルアップ対策</a:t>
            </a:r>
            <a:r>
              <a:rPr lang="en-US" altLang="ja-JP" sz="1600" dirty="0" smtClean="0">
                <a:solidFill>
                  <a:schemeClr val="accent2">
                    <a:lumMod val="50000"/>
                  </a:schemeClr>
                </a:solidFill>
                <a:latin typeface="ＭＳ Ｐゴシック" pitchFamily="50" charset="-128"/>
                <a:ea typeface="ＭＳ Ｐゴシック" pitchFamily="50" charset="-128"/>
              </a:rPr>
              <a:t>)</a:t>
            </a:r>
          </a:p>
          <a:p>
            <a:pPr>
              <a:buClr>
                <a:srgbClr val="3399FF"/>
              </a:buClr>
              <a:buSzPct val="75000"/>
              <a:buFont typeface="Wingdings" pitchFamily="2" charset="2"/>
              <a:buChar char="v"/>
            </a:pPr>
            <a:r>
              <a:rPr lang="en-US" altLang="ja-JP" sz="2200" dirty="0" smtClean="0">
                <a:ea typeface="ＭＳ Ｐゴシック" pitchFamily="50" charset="-128"/>
              </a:rPr>
              <a:t>KLM</a:t>
            </a:r>
            <a:r>
              <a:rPr lang="en-US" altLang="ja-JP" sz="2000" dirty="0" smtClean="0">
                <a:ea typeface="ＭＳ Ｐゴシック" pitchFamily="50" charset="-128"/>
              </a:rPr>
              <a:t>: K</a:t>
            </a:r>
            <a:r>
              <a:rPr lang="en-US" altLang="ja-JP" sz="2000" baseline="-25000" dirty="0" smtClean="0">
                <a:ea typeface="ＭＳ Ｐゴシック" pitchFamily="50" charset="-128"/>
              </a:rPr>
              <a:t>L</a:t>
            </a:r>
            <a:r>
              <a:rPr lang="ja-JP" altLang="en-US" sz="2000" dirty="0" smtClean="0">
                <a:ea typeface="ＭＳ Ｐゴシック" pitchFamily="50" charset="-128"/>
              </a:rPr>
              <a:t>、</a:t>
            </a:r>
            <a:r>
              <a:rPr lang="en-US" altLang="ja-JP" sz="2000" dirty="0" smtClean="0">
                <a:ea typeface="ＭＳ Ｐゴシック" pitchFamily="50" charset="-128"/>
                <a:sym typeface="Symbol"/>
              </a:rPr>
              <a:t></a:t>
            </a:r>
            <a:r>
              <a:rPr lang="ja-JP" altLang="en-US" sz="2000" dirty="0" smtClean="0">
                <a:ea typeface="ＭＳ Ｐゴシック" pitchFamily="50" charset="-128"/>
              </a:rPr>
              <a:t>粒子の検出</a:t>
            </a:r>
            <a:endParaRPr lang="en-US" altLang="ja-JP" sz="2000" dirty="0" smtClean="0">
              <a:ea typeface="ＭＳ Ｐゴシック" pitchFamily="50" charset="-128"/>
            </a:endParaRPr>
          </a:p>
          <a:p>
            <a:pPr lvl="1"/>
            <a:r>
              <a:rPr lang="ja-JP" altLang="en-US" sz="1600" dirty="0" smtClean="0">
                <a:solidFill>
                  <a:schemeClr val="accent2">
                    <a:lumMod val="50000"/>
                  </a:schemeClr>
                </a:solidFill>
                <a:latin typeface="ＭＳ Ｐゴシック" pitchFamily="50" charset="-128"/>
                <a:ea typeface="ＭＳ Ｐゴシック" pitchFamily="50" charset="-128"/>
              </a:rPr>
              <a:t>高抵抗平行板からプラスチックシンチレーターへの変更を検討</a:t>
            </a:r>
            <a:endParaRPr lang="en-US" altLang="ja-JP" sz="1600" dirty="0" smtClean="0">
              <a:solidFill>
                <a:schemeClr val="accent2">
                  <a:lumMod val="50000"/>
                </a:schemeClr>
              </a:solidFill>
              <a:latin typeface="ＭＳ Ｐゴシック" pitchFamily="50" charset="-128"/>
              <a:ea typeface="ＭＳ Ｐゴシック" pitchFamily="50" charset="-128"/>
            </a:endParaRPr>
          </a:p>
          <a:p>
            <a:pPr lvl="1"/>
            <a:r>
              <a:rPr lang="en-US" altLang="ja-JP" sz="1600" dirty="0" smtClean="0">
                <a:solidFill>
                  <a:schemeClr val="accent2">
                    <a:lumMod val="50000"/>
                  </a:schemeClr>
                </a:solidFill>
                <a:latin typeface="ＭＳ Ｐゴシック" pitchFamily="50" charset="-128"/>
                <a:ea typeface="ＭＳ Ｐゴシック" pitchFamily="50" charset="-128"/>
              </a:rPr>
              <a:t>(</a:t>
            </a:r>
            <a:r>
              <a:rPr lang="en-US" altLang="ja-JP" sz="1600" dirty="0" err="1" smtClean="0">
                <a:solidFill>
                  <a:schemeClr val="accent2">
                    <a:lumMod val="50000"/>
                  </a:schemeClr>
                </a:solidFill>
                <a:latin typeface="ＭＳ Ｐゴシック" pitchFamily="50" charset="-128"/>
                <a:ea typeface="ＭＳ Ｐゴシック" pitchFamily="50" charset="-128"/>
              </a:rPr>
              <a:t>Endcap</a:t>
            </a:r>
            <a:r>
              <a:rPr lang="ja-JP" altLang="en-US" sz="1600" dirty="0" smtClean="0">
                <a:solidFill>
                  <a:schemeClr val="accent2">
                    <a:lumMod val="50000"/>
                  </a:schemeClr>
                </a:solidFill>
                <a:latin typeface="ＭＳ Ｐゴシック" pitchFamily="50" charset="-128"/>
                <a:ea typeface="ＭＳ Ｐゴシック" pitchFamily="50" charset="-128"/>
              </a:rPr>
              <a:t>部ではビームバックグラウンドの</a:t>
            </a:r>
            <a:endParaRPr lang="en-US" altLang="ja-JP" sz="1600" dirty="0" smtClean="0">
              <a:solidFill>
                <a:schemeClr val="accent2">
                  <a:lumMod val="50000"/>
                </a:schemeClr>
              </a:solidFill>
              <a:latin typeface="ＭＳ Ｐゴシック" pitchFamily="50" charset="-128"/>
              <a:ea typeface="ＭＳ Ｐゴシック" pitchFamily="50" charset="-128"/>
            </a:endParaRPr>
          </a:p>
          <a:p>
            <a:r>
              <a:rPr lang="en-US" altLang="ja-JP" sz="1600" dirty="0" smtClean="0">
                <a:solidFill>
                  <a:schemeClr val="accent2">
                    <a:lumMod val="50000"/>
                  </a:schemeClr>
                </a:solidFill>
                <a:latin typeface="ＭＳ Ｐゴシック" pitchFamily="50" charset="-128"/>
                <a:ea typeface="ＭＳ Ｐゴシック" pitchFamily="50" charset="-128"/>
              </a:rPr>
              <a:t>        </a:t>
            </a:r>
            <a:r>
              <a:rPr lang="ja-JP" altLang="en-US" sz="1600" dirty="0" smtClean="0">
                <a:solidFill>
                  <a:schemeClr val="accent2">
                    <a:lumMod val="50000"/>
                  </a:schemeClr>
                </a:solidFill>
                <a:latin typeface="ＭＳ Ｐゴシック" pitchFamily="50" charset="-128"/>
                <a:ea typeface="ＭＳ Ｐゴシック" pitchFamily="50" charset="-128"/>
              </a:rPr>
              <a:t>影響が大きくなると考えられるため</a:t>
            </a:r>
            <a:r>
              <a:rPr lang="en-US" altLang="ja-JP" sz="1600" dirty="0" smtClean="0">
                <a:solidFill>
                  <a:schemeClr val="accent2">
                    <a:lumMod val="50000"/>
                  </a:schemeClr>
                </a:solidFill>
                <a:latin typeface="ＭＳ Ｐゴシック" pitchFamily="50" charset="-128"/>
                <a:ea typeface="ＭＳ Ｐゴシック" pitchFamily="50" charset="-128"/>
              </a:rPr>
              <a:t>)</a:t>
            </a:r>
          </a:p>
        </p:txBody>
      </p:sp>
      <p:sp>
        <p:nvSpPr>
          <p:cNvPr id="6" name="スライド番号プレースホルダ 5"/>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5</a:t>
            </a:fld>
            <a:endParaRPr kumimoji="1" lang="ja-JP" altLang="en-US" dirty="0"/>
          </a:p>
        </p:txBody>
      </p:sp>
      <p:sp>
        <p:nvSpPr>
          <p:cNvPr id="7" name="円/楕円 6"/>
          <p:cNvSpPr/>
          <p:nvPr/>
        </p:nvSpPr>
        <p:spPr>
          <a:xfrm>
            <a:off x="2826392" y="2019904"/>
            <a:ext cx="648072" cy="64807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solidFill>
            </a:endParaRPr>
          </a:p>
        </p:txBody>
      </p:sp>
      <p:sp>
        <p:nvSpPr>
          <p:cNvPr id="9" name="角丸四角形 8"/>
          <p:cNvSpPr/>
          <p:nvPr/>
        </p:nvSpPr>
        <p:spPr>
          <a:xfrm>
            <a:off x="4694168" y="3991416"/>
            <a:ext cx="4355976" cy="1039176"/>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sz="4000" dirty="0" smtClean="0"/>
              <a:t>ECL(</a:t>
            </a:r>
            <a:r>
              <a:rPr kumimoji="1" lang="ja-JP" altLang="en-US" sz="4000" dirty="0" smtClean="0"/>
              <a:t>電磁カロリメーター</a:t>
            </a:r>
            <a:r>
              <a:rPr kumimoji="1" lang="en-US" altLang="ja-JP" sz="4000" dirty="0" smtClean="0"/>
              <a:t>)</a:t>
            </a:r>
            <a:r>
              <a:rPr kumimoji="1" lang="ja-JP" altLang="en-US" sz="4000" dirty="0" smtClean="0"/>
              <a:t>の原理</a:t>
            </a:r>
            <a:endParaRPr kumimoji="1" lang="ja-JP" altLang="en-US" sz="4000" dirty="0"/>
          </a:p>
        </p:txBody>
      </p:sp>
      <p:sp>
        <p:nvSpPr>
          <p:cNvPr id="5" name="スライド番号プレースホルダ 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6</a:t>
            </a:fld>
            <a:endParaRPr kumimoji="1" lang="ja-JP" altLang="en-US" dirty="0"/>
          </a:p>
        </p:txBody>
      </p:sp>
      <p:grpSp>
        <p:nvGrpSpPr>
          <p:cNvPr id="10" name="グループ化 9"/>
          <p:cNvGrpSpPr/>
          <p:nvPr/>
        </p:nvGrpSpPr>
        <p:grpSpPr>
          <a:xfrm>
            <a:off x="5207009" y="2782669"/>
            <a:ext cx="3829487" cy="2016224"/>
            <a:chOff x="912655" y="4901979"/>
            <a:chExt cx="3096344" cy="1440160"/>
          </a:xfrm>
        </p:grpSpPr>
        <p:pic>
          <p:nvPicPr>
            <p:cNvPr id="11" name="Picture 2"/>
            <p:cNvPicPr>
              <a:picLocks noChangeAspect="1" noChangeArrowheads="1"/>
            </p:cNvPicPr>
            <p:nvPr/>
          </p:nvPicPr>
          <p:blipFill>
            <a:blip r:embed="rId2" cstate="print"/>
            <a:srcRect/>
            <a:stretch>
              <a:fillRect/>
            </a:stretch>
          </p:blipFill>
          <p:spPr bwMode="auto">
            <a:xfrm>
              <a:off x="1119045" y="4901979"/>
              <a:ext cx="2889954" cy="1440160"/>
            </a:xfrm>
            <a:prstGeom prst="rect">
              <a:avLst/>
            </a:prstGeom>
            <a:noFill/>
            <a:ln w="9525">
              <a:noFill/>
              <a:round/>
              <a:headEnd/>
              <a:tailEnd/>
            </a:ln>
          </p:spPr>
        </p:pic>
        <p:cxnSp>
          <p:nvCxnSpPr>
            <p:cNvPr id="12" name="直線矢印コネクタ 11"/>
            <p:cNvCxnSpPr/>
            <p:nvPr/>
          </p:nvCxnSpPr>
          <p:spPr>
            <a:xfrm>
              <a:off x="912655" y="5702067"/>
              <a:ext cx="297725" cy="11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5544616" y="4798893"/>
            <a:ext cx="3491880" cy="646331"/>
          </a:xfrm>
          <a:prstGeom prst="rect">
            <a:avLst/>
          </a:prstGeom>
          <a:noFill/>
        </p:spPr>
        <p:txBody>
          <a:bodyPr wrap="square" rtlCol="0">
            <a:spAutoFit/>
          </a:bodyPr>
          <a:lstStyle/>
          <a:p>
            <a:r>
              <a:rPr kumimoji="1" lang="ja-JP" altLang="en-US" dirty="0" smtClean="0">
                <a:latin typeface="ＭＳ Ｐゴシック" pitchFamily="50" charset="-128"/>
                <a:ea typeface="ＭＳ Ｐゴシック" pitchFamily="50" charset="-128"/>
              </a:rPr>
              <a:t>カロリメーター中での電磁シャワーの様子</a:t>
            </a:r>
            <a:endParaRPr kumimoji="1" lang="ja-JP" altLang="en-US" dirty="0">
              <a:latin typeface="ＭＳ Ｐゴシック" pitchFamily="50" charset="-128"/>
              <a:ea typeface="ＭＳ Ｐゴシック" pitchFamily="50" charset="-128"/>
            </a:endParaRPr>
          </a:p>
        </p:txBody>
      </p:sp>
      <p:sp>
        <p:nvSpPr>
          <p:cNvPr id="13" name="角丸四角形 12"/>
          <p:cNvSpPr/>
          <p:nvPr/>
        </p:nvSpPr>
        <p:spPr>
          <a:xfrm>
            <a:off x="467544" y="2636912"/>
            <a:ext cx="4680520" cy="3816424"/>
          </a:xfrm>
          <a:prstGeom prst="roundRect">
            <a:avLst>
              <a:gd name="adj" fmla="val 6719"/>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p:cNvSpPr txBox="1">
            <a:spLocks noChangeArrowheads="1"/>
          </p:cNvSpPr>
          <p:nvPr/>
        </p:nvSpPr>
        <p:spPr bwMode="auto">
          <a:xfrm>
            <a:off x="611560" y="2905020"/>
            <a:ext cx="4464496" cy="3404300"/>
          </a:xfrm>
          <a:prstGeom prst="rect">
            <a:avLst/>
          </a:prstGeom>
          <a:noFill/>
          <a:ln w="9525">
            <a:noFill/>
            <a:round/>
            <a:headEnd/>
            <a:tailEnd/>
          </a:ln>
        </p:spPr>
        <p:txBody>
          <a:bodyPr lIns="90000" tIns="45000" rIns="90000" bIns="45000"/>
          <a:lstStyle/>
          <a:p>
            <a:pPr hangingPunct="0">
              <a:lnSpc>
                <a:spcPct val="93000"/>
              </a:lnSpc>
              <a:buClr>
                <a:srgbClr val="FF0066"/>
              </a:buClr>
              <a:buSzPct val="80000"/>
              <a:tabLst>
                <a:tab pos="723900" algn="l"/>
                <a:tab pos="1447800" algn="l"/>
                <a:tab pos="2171700" algn="l"/>
                <a:tab pos="2895600" algn="l"/>
                <a:tab pos="3619500" algn="l"/>
              </a:tabLst>
            </a:pPr>
            <a:r>
              <a:rPr kumimoji="0" lang="ja-JP" altLang="en-US" sz="2200" dirty="0" smtClean="0">
                <a:solidFill>
                  <a:srgbClr val="000000"/>
                </a:solidFill>
                <a:latin typeface="+mn-ea"/>
              </a:rPr>
              <a:t>電子・光子がカロリメーターに入射</a:t>
            </a:r>
            <a:endParaRPr kumimoji="0" lang="en-US" altLang="ja-JP" sz="2200" dirty="0" smtClean="0">
              <a:solidFill>
                <a:srgbClr val="000000"/>
              </a:solidFill>
              <a:latin typeface="+mn-ea"/>
            </a:endParaRPr>
          </a:p>
          <a:p>
            <a:pPr hangingPunct="0">
              <a:lnSpc>
                <a:spcPct val="93000"/>
              </a:lnSpc>
              <a:buClr>
                <a:srgbClr val="FF0066"/>
              </a:buClr>
              <a:buSzPct val="80000"/>
              <a:buFont typeface="Wingdings" pitchFamily="2" charset="2"/>
              <a:buChar char="Ø"/>
              <a:tabLst>
                <a:tab pos="723900" algn="l"/>
                <a:tab pos="1447800" algn="l"/>
                <a:tab pos="2171700" algn="l"/>
                <a:tab pos="2895600" algn="l"/>
                <a:tab pos="3619500" algn="l"/>
              </a:tabLst>
            </a:pPr>
            <a:endParaRPr kumimoji="0" lang="en-US" altLang="ja-JP" sz="2200" dirty="0" smtClean="0">
              <a:solidFill>
                <a:srgbClr val="000000"/>
              </a:solidFill>
              <a:latin typeface="+mn-ea"/>
            </a:endParaRPr>
          </a:p>
          <a:p>
            <a:pPr hangingPunct="0">
              <a:lnSpc>
                <a:spcPct val="93000"/>
              </a:lnSpc>
              <a:buClr>
                <a:srgbClr val="FF0066"/>
              </a:buClr>
              <a:buSzPct val="80000"/>
              <a:tabLst>
                <a:tab pos="723900" algn="l"/>
                <a:tab pos="1447800" algn="l"/>
                <a:tab pos="2171700" algn="l"/>
                <a:tab pos="2895600" algn="l"/>
                <a:tab pos="3619500" algn="l"/>
              </a:tabLst>
            </a:pPr>
            <a:r>
              <a:rPr lang="ja-JP" altLang="en-US" sz="2200" dirty="0" smtClean="0"/>
              <a:t>制動放射や電子対生成といった反応を起こし、</a:t>
            </a:r>
            <a:r>
              <a:rPr kumimoji="0" lang="ja-JP" altLang="en-US" sz="2200" dirty="0" smtClean="0">
                <a:solidFill>
                  <a:srgbClr val="000000"/>
                </a:solidFill>
                <a:latin typeface="+mn-ea"/>
              </a:rPr>
              <a:t>電磁シャワーを</a:t>
            </a:r>
            <a:r>
              <a:rPr kumimoji="0" lang="ja-JP" altLang="en-GB" sz="2200" dirty="0" smtClean="0">
                <a:solidFill>
                  <a:srgbClr val="000000"/>
                </a:solidFill>
                <a:latin typeface="+mn-ea"/>
              </a:rPr>
              <a:t>形成</a:t>
            </a:r>
            <a:endParaRPr kumimoji="0" lang="en-US" altLang="ja-JP" sz="2200" dirty="0" smtClean="0">
              <a:solidFill>
                <a:srgbClr val="000000"/>
              </a:solidFill>
              <a:latin typeface="+mn-ea"/>
            </a:endParaRPr>
          </a:p>
          <a:p>
            <a:pPr hangingPunct="0">
              <a:lnSpc>
                <a:spcPct val="93000"/>
              </a:lnSpc>
              <a:buClr>
                <a:srgbClr val="FF0066"/>
              </a:buClr>
              <a:buSzPct val="80000"/>
              <a:buFont typeface="Wingdings" pitchFamily="2" charset="2"/>
              <a:buChar char="Ø"/>
              <a:tabLst>
                <a:tab pos="723900" algn="l"/>
                <a:tab pos="1447800" algn="l"/>
                <a:tab pos="2171700" algn="l"/>
                <a:tab pos="2895600" algn="l"/>
                <a:tab pos="3619500" algn="l"/>
              </a:tabLst>
            </a:pPr>
            <a:endParaRPr kumimoji="0" lang="en-US" altLang="ja-JP" sz="2200" dirty="0" smtClean="0">
              <a:solidFill>
                <a:srgbClr val="000000"/>
              </a:solidFill>
              <a:latin typeface="+mn-ea"/>
            </a:endParaRPr>
          </a:p>
          <a:p>
            <a:pPr hangingPunct="0">
              <a:lnSpc>
                <a:spcPct val="93000"/>
              </a:lnSpc>
              <a:buClr>
                <a:srgbClr val="FF0066"/>
              </a:buClr>
              <a:buSzPct val="80000"/>
              <a:tabLst>
                <a:tab pos="723900" algn="l"/>
                <a:tab pos="1447800" algn="l"/>
                <a:tab pos="2171700" algn="l"/>
                <a:tab pos="2895600" algn="l"/>
                <a:tab pos="3619500" algn="l"/>
              </a:tabLst>
            </a:pPr>
            <a:r>
              <a:rPr kumimoji="0" lang="ja-JP" altLang="en-US" sz="2200" dirty="0" smtClean="0">
                <a:solidFill>
                  <a:srgbClr val="000000"/>
                </a:solidFill>
                <a:latin typeface="+mn-ea"/>
              </a:rPr>
              <a:t>ほぼ全てのエネルギー</a:t>
            </a:r>
            <a:r>
              <a:rPr kumimoji="0" lang="ja-JP" altLang="en-GB" sz="2200" dirty="0" smtClean="0">
                <a:solidFill>
                  <a:srgbClr val="000000"/>
                </a:solidFill>
                <a:latin typeface="+mn-ea"/>
              </a:rPr>
              <a:t>を</a:t>
            </a:r>
            <a:r>
              <a:rPr kumimoji="0" lang="ja-JP" altLang="en-US" sz="2200" dirty="0" smtClean="0">
                <a:solidFill>
                  <a:srgbClr val="000000"/>
                </a:solidFill>
                <a:latin typeface="+mn-ea"/>
              </a:rPr>
              <a:t>落としていく</a:t>
            </a:r>
            <a:endParaRPr kumimoji="0" lang="en-US" altLang="ja-JP" sz="2200" dirty="0" smtClean="0">
              <a:solidFill>
                <a:srgbClr val="000000"/>
              </a:solidFill>
              <a:latin typeface="+mn-ea"/>
            </a:endParaRPr>
          </a:p>
          <a:p>
            <a:pPr hangingPunct="0">
              <a:lnSpc>
                <a:spcPct val="93000"/>
              </a:lnSpc>
              <a:buClr>
                <a:srgbClr val="FF0066"/>
              </a:buClr>
              <a:buSzPct val="80000"/>
              <a:tabLst>
                <a:tab pos="723900" algn="l"/>
                <a:tab pos="1447800" algn="l"/>
                <a:tab pos="2171700" algn="l"/>
                <a:tab pos="2895600" algn="l"/>
                <a:tab pos="3619500" algn="l"/>
              </a:tabLst>
            </a:pPr>
            <a:endParaRPr kumimoji="0" lang="en-US" altLang="ja-JP" sz="2200" dirty="0" smtClean="0">
              <a:solidFill>
                <a:srgbClr val="000000"/>
              </a:solidFill>
              <a:latin typeface="+mn-ea"/>
            </a:endParaRPr>
          </a:p>
          <a:p>
            <a:pPr hangingPunct="0">
              <a:lnSpc>
                <a:spcPct val="93000"/>
              </a:lnSpc>
              <a:buClr>
                <a:srgbClr val="000000"/>
              </a:buClr>
              <a:buSzPct val="45000"/>
              <a:tabLst>
                <a:tab pos="723900" algn="l"/>
                <a:tab pos="1447800" algn="l"/>
                <a:tab pos="2171700" algn="l"/>
                <a:tab pos="2895600" algn="l"/>
                <a:tab pos="3619500" algn="l"/>
              </a:tabLst>
            </a:pPr>
            <a:r>
              <a:rPr kumimoji="0" lang="ja-JP" altLang="en-US" sz="2200" dirty="0" smtClean="0">
                <a:solidFill>
                  <a:srgbClr val="000000"/>
                </a:solidFill>
                <a:latin typeface="+mn-ea"/>
              </a:rPr>
              <a:t>そのエネルギーを</a:t>
            </a:r>
            <a:r>
              <a:rPr kumimoji="0" lang="ja-JP" altLang="en-GB" sz="2200" dirty="0" smtClean="0">
                <a:solidFill>
                  <a:srgbClr val="000000"/>
                </a:solidFill>
                <a:latin typeface="+mn-ea"/>
              </a:rPr>
              <a:t>信号に変換して</a:t>
            </a:r>
            <a:endParaRPr kumimoji="0" lang="en-US" altLang="ja-JP" sz="2200" dirty="0" smtClean="0">
              <a:solidFill>
                <a:srgbClr val="000000"/>
              </a:solidFill>
              <a:latin typeface="+mn-ea"/>
            </a:endParaRPr>
          </a:p>
          <a:p>
            <a:pPr hangingPunct="0">
              <a:lnSpc>
                <a:spcPct val="93000"/>
              </a:lnSpc>
              <a:buClr>
                <a:srgbClr val="000000"/>
              </a:buClr>
              <a:buSzPct val="45000"/>
              <a:tabLst>
                <a:tab pos="723900" algn="l"/>
                <a:tab pos="1447800" algn="l"/>
                <a:tab pos="2171700" algn="l"/>
                <a:tab pos="2895600" algn="l"/>
                <a:tab pos="3619500" algn="l"/>
              </a:tabLst>
            </a:pPr>
            <a:r>
              <a:rPr kumimoji="0" lang="ja-JP" altLang="en-GB" sz="2200" dirty="0" smtClean="0">
                <a:latin typeface="+mn-ea"/>
              </a:rPr>
              <a:t>読み出</a:t>
            </a:r>
            <a:r>
              <a:rPr kumimoji="0" lang="ja-JP" altLang="en-US" sz="2200" dirty="0" smtClean="0">
                <a:latin typeface="+mn-ea"/>
              </a:rPr>
              <a:t>す</a:t>
            </a:r>
            <a:r>
              <a:rPr kumimoji="0" lang="ja-JP" altLang="en-US" sz="2200" dirty="0" smtClean="0">
                <a:solidFill>
                  <a:srgbClr val="000000"/>
                </a:solidFill>
                <a:latin typeface="+mn-ea"/>
              </a:rPr>
              <a:t>ことで測定</a:t>
            </a:r>
            <a:endParaRPr kumimoji="0" lang="ja-JP" altLang="en-GB" sz="2200" dirty="0" smtClean="0">
              <a:solidFill>
                <a:srgbClr val="000000"/>
              </a:solidFill>
              <a:latin typeface="+mn-ea"/>
            </a:endParaRPr>
          </a:p>
          <a:p>
            <a:pPr hangingPunct="0">
              <a:lnSpc>
                <a:spcPct val="93000"/>
              </a:lnSpc>
              <a:buClr>
                <a:srgbClr val="000000"/>
              </a:buClr>
              <a:buSzPct val="45000"/>
              <a:buFont typeface="Wingdings" pitchFamily="2" charset="2"/>
              <a:buNone/>
              <a:tabLst>
                <a:tab pos="723900" algn="l"/>
                <a:tab pos="1447800" algn="l"/>
                <a:tab pos="2171700" algn="l"/>
                <a:tab pos="2895600" algn="l"/>
                <a:tab pos="3619500" algn="l"/>
              </a:tabLst>
            </a:pPr>
            <a:endParaRPr kumimoji="0" lang="en-US" altLang="ja-JP" sz="2200" dirty="0" smtClean="0">
              <a:solidFill>
                <a:srgbClr val="000000"/>
              </a:solidFill>
            </a:endParaRPr>
          </a:p>
          <a:p>
            <a:pPr hangingPunct="0">
              <a:lnSpc>
                <a:spcPct val="93000"/>
              </a:lnSpc>
              <a:buClr>
                <a:srgbClr val="000000"/>
              </a:buClr>
              <a:buSzPct val="45000"/>
              <a:buFont typeface="Wingdings" pitchFamily="2" charset="2"/>
              <a:buNone/>
              <a:tabLst>
                <a:tab pos="723900" algn="l"/>
                <a:tab pos="1447800" algn="l"/>
                <a:tab pos="2171700" algn="l"/>
                <a:tab pos="2895600" algn="l"/>
                <a:tab pos="3619500" algn="l"/>
              </a:tabLst>
            </a:pPr>
            <a:endParaRPr kumimoji="0" lang="ja-JP" altLang="en-GB" sz="2200" dirty="0">
              <a:solidFill>
                <a:srgbClr val="000000"/>
              </a:solidFill>
            </a:endParaRPr>
          </a:p>
        </p:txBody>
      </p:sp>
      <p:sp>
        <p:nvSpPr>
          <p:cNvPr id="16" name="下矢印 15"/>
          <p:cNvSpPr/>
          <p:nvPr/>
        </p:nvSpPr>
        <p:spPr>
          <a:xfrm>
            <a:off x="1876000" y="3284984"/>
            <a:ext cx="247728" cy="28803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1889648" y="4234736"/>
            <a:ext cx="247728" cy="30168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1891057" y="5013176"/>
            <a:ext cx="246319" cy="43204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07792" y="1584088"/>
            <a:ext cx="4248279" cy="769441"/>
          </a:xfrm>
          <a:prstGeom prst="rect">
            <a:avLst/>
          </a:prstGeom>
          <a:solidFill>
            <a:schemeClr val="accent2">
              <a:lumMod val="20000"/>
              <a:lumOff val="80000"/>
            </a:schemeClr>
          </a:solidFill>
          <a:ln>
            <a:noFill/>
          </a:ln>
        </p:spPr>
        <p:txBody>
          <a:bodyPr wrap="none" rtlCol="0">
            <a:spAutoFit/>
          </a:bodyPr>
          <a:lstStyle/>
          <a:p>
            <a:r>
              <a:rPr lang="en-US" altLang="ja-JP" sz="2200" dirty="0" smtClean="0"/>
              <a:t>ECL(</a:t>
            </a:r>
            <a:r>
              <a:rPr kumimoji="1" lang="ja-JP" altLang="en-US" sz="2200" dirty="0" smtClean="0"/>
              <a:t>電磁カロリメーター</a:t>
            </a:r>
            <a:r>
              <a:rPr kumimoji="1" lang="en-US" altLang="ja-JP" sz="2200" dirty="0" smtClean="0"/>
              <a:t>)</a:t>
            </a:r>
            <a:endParaRPr lang="en-US" altLang="ja-JP" sz="2200" dirty="0" smtClean="0"/>
          </a:p>
          <a:p>
            <a:r>
              <a:rPr lang="ja-JP" altLang="en-US" sz="2200" dirty="0" smtClean="0"/>
              <a:t>　電子や光子のエネルギーの測定</a:t>
            </a:r>
          </a:p>
        </p:txBody>
      </p:sp>
      <p:sp>
        <p:nvSpPr>
          <p:cNvPr id="19" name="テキスト ボックス 18"/>
          <p:cNvSpPr txBox="1"/>
          <p:nvPr/>
        </p:nvSpPr>
        <p:spPr>
          <a:xfrm>
            <a:off x="5652120" y="2736216"/>
            <a:ext cx="864096" cy="369332"/>
          </a:xfrm>
          <a:prstGeom prst="rect">
            <a:avLst/>
          </a:prstGeom>
          <a:solidFill>
            <a:schemeClr val="bg1"/>
          </a:solidFill>
        </p:spPr>
        <p:txBody>
          <a:bodyPr wrap="square" rtlCol="0">
            <a:spAutoFit/>
          </a:bodyPr>
          <a:lstStyle/>
          <a:p>
            <a:endParaRPr kumimoji="1" lang="ja-JP" altLang="en-US" dirty="0"/>
          </a:p>
        </p:txBody>
      </p:sp>
      <p:sp>
        <p:nvSpPr>
          <p:cNvPr id="22" name="正方形/長方形 21"/>
          <p:cNvSpPr/>
          <p:nvPr/>
        </p:nvSpPr>
        <p:spPr>
          <a:xfrm>
            <a:off x="8203464" y="3109904"/>
            <a:ext cx="940536"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現在の</a:t>
            </a:r>
            <a:r>
              <a:rPr kumimoji="1" lang="en-US" altLang="ja-JP" sz="3600" dirty="0" smtClean="0"/>
              <a:t>Belle</a:t>
            </a:r>
            <a:r>
              <a:rPr kumimoji="1" lang="ja-JP" altLang="en-US" sz="3600" dirty="0" smtClean="0"/>
              <a:t>検出器の電磁カロリメーター</a:t>
            </a:r>
            <a:endParaRPr kumimoji="1" lang="ja-JP" altLang="en-US" sz="3600" dirty="0"/>
          </a:p>
        </p:txBody>
      </p:sp>
      <p:sp>
        <p:nvSpPr>
          <p:cNvPr id="3" name="コンテンツ プレースホルダ 2"/>
          <p:cNvSpPr>
            <a:spLocks noGrp="1"/>
          </p:cNvSpPr>
          <p:nvPr>
            <p:ph sz="quarter" idx="1"/>
          </p:nvPr>
        </p:nvSpPr>
        <p:spPr>
          <a:xfrm>
            <a:off x="827584" y="2461823"/>
            <a:ext cx="3886200" cy="1080120"/>
          </a:xfrm>
        </p:spPr>
        <p:txBody>
          <a:bodyPr>
            <a:normAutofit/>
          </a:bodyPr>
          <a:lstStyle/>
          <a:p>
            <a:pPr>
              <a:buClr>
                <a:srgbClr val="00B050"/>
              </a:buClr>
              <a:buSzPct val="130000"/>
              <a:buFont typeface="Wingdings" pitchFamily="2" charset="2"/>
              <a:buChar char=""/>
            </a:pPr>
            <a:r>
              <a:rPr kumimoji="1" lang="ja-JP" altLang="en-US" sz="2000" dirty="0" smtClean="0"/>
              <a:t>発光量：多い</a:t>
            </a:r>
            <a:endParaRPr kumimoji="1" lang="en-US" altLang="ja-JP" sz="2000" dirty="0" smtClean="0"/>
          </a:p>
          <a:p>
            <a:pPr>
              <a:buClr>
                <a:srgbClr val="00B050"/>
              </a:buClr>
              <a:buSzPct val="130000"/>
              <a:buFont typeface="Wingdings" pitchFamily="2" charset="2"/>
              <a:buChar char=""/>
            </a:pPr>
            <a:r>
              <a:rPr lang="ja-JP" altLang="en-US" sz="2000" dirty="0" smtClean="0"/>
              <a:t>減衰時間：長い</a:t>
            </a:r>
            <a:r>
              <a:rPr lang="en-US" altLang="ja-JP" sz="2000" dirty="0" smtClean="0"/>
              <a:t>(1μsec)</a:t>
            </a:r>
            <a:endParaRPr kumimoji="1" lang="en-US" altLang="ja-JP" sz="2000" dirty="0" smtClean="0"/>
          </a:p>
          <a:p>
            <a:endParaRPr kumimoji="1" lang="ja-JP" altLang="en-US" sz="2000" dirty="0"/>
          </a:p>
        </p:txBody>
      </p:sp>
      <p:grpSp>
        <p:nvGrpSpPr>
          <p:cNvPr id="9" name="グループ化 8"/>
          <p:cNvGrpSpPr/>
          <p:nvPr/>
        </p:nvGrpSpPr>
        <p:grpSpPr>
          <a:xfrm>
            <a:off x="827584" y="1957767"/>
            <a:ext cx="3096344" cy="504057"/>
            <a:chOff x="499548" y="1832775"/>
            <a:chExt cx="2854565" cy="352840"/>
          </a:xfrm>
        </p:grpSpPr>
        <p:sp>
          <p:nvSpPr>
            <p:cNvPr id="7" name="円/楕円 6"/>
            <p:cNvSpPr/>
            <p:nvPr/>
          </p:nvSpPr>
          <p:spPr>
            <a:xfrm>
              <a:off x="499548" y="1832775"/>
              <a:ext cx="2688300" cy="352840"/>
            </a:xfrm>
            <a:prstGeom prst="ellipse">
              <a:avLst/>
            </a:prstGeom>
            <a:solidFill>
              <a:schemeClr val="accent2">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681816" y="1850244"/>
              <a:ext cx="2672297" cy="323166"/>
            </a:xfrm>
            <a:prstGeom prst="rect">
              <a:avLst/>
            </a:prstGeom>
            <a:noFill/>
          </p:spPr>
          <p:txBody>
            <a:bodyPr wrap="square" rtlCol="0">
              <a:spAutoFit/>
            </a:bodyPr>
            <a:lstStyle/>
            <a:p>
              <a:r>
                <a:rPr kumimoji="1" lang="en-US" altLang="ja-JP" sz="2400" dirty="0" err="1" smtClean="0"/>
                <a:t>CsI</a:t>
              </a:r>
              <a:r>
                <a:rPr kumimoji="1" lang="en-US" altLang="ja-JP" sz="2400" dirty="0" smtClean="0"/>
                <a:t>(</a:t>
              </a:r>
              <a:r>
                <a:rPr kumimoji="1" lang="en-US" altLang="ja-JP" sz="2400" dirty="0" err="1" smtClean="0"/>
                <a:t>Tl</a:t>
              </a:r>
              <a:r>
                <a:rPr kumimoji="1" lang="en-US" altLang="ja-JP" sz="2400" dirty="0" smtClean="0"/>
                <a:t>)</a:t>
              </a:r>
              <a:r>
                <a:rPr kumimoji="1" lang="ja-JP" altLang="en-US" sz="2000" dirty="0" smtClean="0"/>
                <a:t>シンチレーター</a:t>
              </a:r>
              <a:endParaRPr kumimoji="1" lang="ja-JP" altLang="en-US" sz="2000" dirty="0"/>
            </a:p>
          </p:txBody>
        </p:sp>
      </p:grpSp>
      <p:sp>
        <p:nvSpPr>
          <p:cNvPr id="10" name="下矢印 9"/>
          <p:cNvSpPr/>
          <p:nvPr/>
        </p:nvSpPr>
        <p:spPr>
          <a:xfrm>
            <a:off x="1475656" y="3357001"/>
            <a:ext cx="484632" cy="49039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スライド番号プレースホルダ 13"/>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7</a:t>
            </a:fld>
            <a:endParaRPr kumimoji="1" lang="ja-JP" altLang="en-US" dirty="0"/>
          </a:p>
        </p:txBody>
      </p:sp>
      <p:grpSp>
        <p:nvGrpSpPr>
          <p:cNvPr id="15" name="グループ化 14"/>
          <p:cNvGrpSpPr/>
          <p:nvPr/>
        </p:nvGrpSpPr>
        <p:grpSpPr>
          <a:xfrm>
            <a:off x="3960184" y="1985063"/>
            <a:ext cx="1584176" cy="466795"/>
            <a:chOff x="66908" y="1778387"/>
            <a:chExt cx="3385865" cy="466795"/>
          </a:xfrm>
        </p:grpSpPr>
        <p:sp>
          <p:nvSpPr>
            <p:cNvPr id="18" name="円/楕円 17"/>
            <p:cNvSpPr/>
            <p:nvPr/>
          </p:nvSpPr>
          <p:spPr>
            <a:xfrm>
              <a:off x="66908" y="1790968"/>
              <a:ext cx="2616350" cy="432048"/>
            </a:xfrm>
            <a:prstGeom prst="ellipse">
              <a:avLst/>
            </a:prstGeom>
            <a:solidFill>
              <a:schemeClr val="accent2">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7798" y="1778387"/>
              <a:ext cx="3204975" cy="466795"/>
            </a:xfrm>
            <a:prstGeom prst="rect">
              <a:avLst/>
            </a:prstGeom>
            <a:noFill/>
          </p:spPr>
          <p:txBody>
            <a:bodyPr wrap="square" rtlCol="0">
              <a:spAutoFit/>
            </a:bodyPr>
            <a:lstStyle/>
            <a:p>
              <a:r>
                <a:rPr kumimoji="1" lang="en-US" altLang="ja-JP" sz="2400" dirty="0" smtClean="0"/>
                <a:t>PIN-PD</a:t>
              </a:r>
              <a:endParaRPr kumimoji="1" lang="ja-JP" altLang="en-US" sz="2400" dirty="0"/>
            </a:p>
          </p:txBody>
        </p:sp>
      </p:grpSp>
      <p:sp>
        <p:nvSpPr>
          <p:cNvPr id="20" name="テキスト ボックス 19"/>
          <p:cNvSpPr txBox="1"/>
          <p:nvPr/>
        </p:nvSpPr>
        <p:spPr>
          <a:xfrm>
            <a:off x="3666960" y="2005576"/>
            <a:ext cx="567020" cy="430887"/>
          </a:xfrm>
          <a:prstGeom prst="rect">
            <a:avLst/>
          </a:prstGeom>
          <a:noFill/>
        </p:spPr>
        <p:txBody>
          <a:bodyPr wrap="square" rtlCol="0">
            <a:spAutoFit/>
          </a:bodyPr>
          <a:lstStyle/>
          <a:p>
            <a:r>
              <a:rPr kumimoji="1" lang="en-US" altLang="ja-JP" sz="2200" b="1" dirty="0" smtClean="0"/>
              <a:t>+</a:t>
            </a:r>
            <a:endParaRPr kumimoji="1" lang="ja-JP" altLang="en-US" sz="2200" b="1" dirty="0"/>
          </a:p>
        </p:txBody>
      </p:sp>
      <p:sp>
        <p:nvSpPr>
          <p:cNvPr id="22" name="コンテンツ プレースホルダ 2"/>
          <p:cNvSpPr txBox="1">
            <a:spLocks/>
          </p:cNvSpPr>
          <p:nvPr/>
        </p:nvSpPr>
        <p:spPr>
          <a:xfrm>
            <a:off x="3923928" y="2475471"/>
            <a:ext cx="1979712" cy="43204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l"/>
              <a:tabLst/>
              <a:defRPr/>
            </a:pPr>
            <a:r>
              <a:rPr lang="ja-JP" altLang="en-US" sz="2000" dirty="0" smtClean="0"/>
              <a:t>増幅機能なし</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角丸四角形 22"/>
          <p:cNvSpPr/>
          <p:nvPr/>
        </p:nvSpPr>
        <p:spPr>
          <a:xfrm>
            <a:off x="138568" y="3748096"/>
            <a:ext cx="8892480" cy="198516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smtClean="0">
                <a:solidFill>
                  <a:schemeClr val="tx1"/>
                </a:solidFill>
              </a:rPr>
              <a:t>　</a:t>
            </a:r>
            <a:r>
              <a:rPr lang="ja-JP" altLang="en-US" sz="2000" dirty="0" smtClean="0">
                <a:solidFill>
                  <a:schemeClr val="tx1"/>
                </a:solidFill>
              </a:rPr>
              <a:t>問題　　</a:t>
            </a:r>
            <a:r>
              <a:rPr lang="en-US" altLang="ja-JP" sz="2000" dirty="0" err="1" smtClean="0">
                <a:solidFill>
                  <a:schemeClr val="tx1"/>
                </a:solidFill>
              </a:rPr>
              <a:t>BelleII</a:t>
            </a:r>
            <a:r>
              <a:rPr lang="ja-JP" altLang="en-US" sz="2000" dirty="0" smtClean="0">
                <a:solidFill>
                  <a:schemeClr val="tx1"/>
                </a:solidFill>
              </a:rPr>
              <a:t>では、パイルアップによるエネルギー分解能の悪化　</a:t>
            </a:r>
            <a:endParaRPr lang="en-US" altLang="ja-JP" sz="2000" dirty="0" smtClean="0">
              <a:solidFill>
                <a:schemeClr val="tx1"/>
              </a:solidFill>
            </a:endParaRPr>
          </a:p>
          <a:p>
            <a:r>
              <a:rPr lang="ja-JP" altLang="en-US" sz="2000" dirty="0" smtClean="0">
                <a:solidFill>
                  <a:schemeClr val="tx1"/>
                </a:solidFill>
              </a:rPr>
              <a:t>　対策　　減衰時間の短いシンチレーターの導入</a:t>
            </a:r>
            <a:endParaRPr lang="en-US" altLang="ja-JP" sz="2000" dirty="0" smtClean="0">
              <a:solidFill>
                <a:schemeClr val="tx1"/>
              </a:solidFill>
            </a:endParaRPr>
          </a:p>
          <a:p>
            <a:r>
              <a:rPr lang="ja-JP" altLang="en-US" sz="2200" dirty="0" smtClean="0">
                <a:solidFill>
                  <a:schemeClr val="tx1"/>
                </a:solidFill>
              </a:rPr>
              <a:t>　　　　　　       </a:t>
            </a:r>
            <a:r>
              <a:rPr lang="en-US" altLang="ja-JP" sz="2200" dirty="0" err="1" smtClean="0">
                <a:solidFill>
                  <a:schemeClr val="accent3">
                    <a:lumMod val="75000"/>
                  </a:schemeClr>
                </a:solidFill>
              </a:rPr>
              <a:t>PureCsI</a:t>
            </a:r>
            <a:r>
              <a:rPr lang="ja-JP" altLang="en-US" sz="2200" dirty="0" err="1" smtClean="0">
                <a:solidFill>
                  <a:schemeClr val="accent3">
                    <a:lumMod val="75000"/>
                  </a:schemeClr>
                </a:solidFill>
              </a:rPr>
              <a:t>、</a:t>
            </a:r>
            <a:r>
              <a:rPr lang="en-US" altLang="ja-JP" sz="2200" dirty="0" smtClean="0">
                <a:solidFill>
                  <a:schemeClr val="accent3">
                    <a:lumMod val="75000"/>
                  </a:schemeClr>
                </a:solidFill>
              </a:rPr>
              <a:t>BSO</a:t>
            </a:r>
          </a:p>
          <a:p>
            <a:r>
              <a:rPr lang="en-US" altLang="ja-JP" sz="2200" dirty="0" smtClean="0">
                <a:solidFill>
                  <a:schemeClr val="accent3">
                    <a:lumMod val="75000"/>
                  </a:schemeClr>
                </a:solidFill>
              </a:rPr>
              <a:t>                           </a:t>
            </a:r>
            <a:r>
              <a:rPr lang="ja-JP" altLang="en-US" sz="2000" dirty="0" smtClean="0">
                <a:solidFill>
                  <a:schemeClr val="tx1"/>
                </a:solidFill>
              </a:rPr>
              <a:t>しかし発光量が少ないため増幅機能を持つ光検出器が必要</a:t>
            </a:r>
            <a:endParaRPr lang="en-US" altLang="ja-JP" sz="2000" dirty="0" smtClean="0">
              <a:solidFill>
                <a:schemeClr val="tx1"/>
              </a:solidFill>
            </a:endParaRPr>
          </a:p>
          <a:p>
            <a:r>
              <a:rPr lang="en-US" altLang="ja-JP" sz="2200" dirty="0" smtClean="0">
                <a:solidFill>
                  <a:schemeClr val="accent3">
                    <a:lumMod val="75000"/>
                  </a:schemeClr>
                </a:solidFill>
              </a:rPr>
              <a:t>                                        </a:t>
            </a:r>
            <a:r>
              <a:rPr lang="ja-JP" altLang="en-US" sz="2200" dirty="0" smtClean="0">
                <a:solidFill>
                  <a:schemeClr val="accent3">
                    <a:lumMod val="75000"/>
                  </a:schemeClr>
                </a:solidFill>
              </a:rPr>
              <a:t>アバランシェフォトダイオード</a:t>
            </a:r>
            <a:r>
              <a:rPr lang="en-US" altLang="ja-JP" sz="2200" dirty="0" smtClean="0">
                <a:solidFill>
                  <a:schemeClr val="accent3">
                    <a:lumMod val="75000"/>
                  </a:schemeClr>
                </a:solidFill>
              </a:rPr>
              <a:t>(APD)</a:t>
            </a:r>
            <a:r>
              <a:rPr lang="ja-JP" altLang="en-US" sz="2200" dirty="0" smtClean="0">
                <a:solidFill>
                  <a:schemeClr val="accent3">
                    <a:lumMod val="75000"/>
                  </a:schemeClr>
                </a:solidFill>
              </a:rPr>
              <a:t> </a:t>
            </a:r>
            <a:endParaRPr lang="en-US" altLang="ja-JP" sz="2200" dirty="0" smtClean="0">
              <a:solidFill>
                <a:schemeClr val="accent3">
                  <a:lumMod val="75000"/>
                </a:schemeClr>
              </a:solidFill>
            </a:endParaRPr>
          </a:p>
        </p:txBody>
      </p:sp>
      <p:grpSp>
        <p:nvGrpSpPr>
          <p:cNvPr id="37" name="グループ化 36"/>
          <p:cNvGrpSpPr/>
          <p:nvPr/>
        </p:nvGrpSpPr>
        <p:grpSpPr>
          <a:xfrm>
            <a:off x="683568" y="6079645"/>
            <a:ext cx="3867247" cy="504057"/>
            <a:chOff x="499547" y="1832775"/>
            <a:chExt cx="3247965" cy="352840"/>
          </a:xfrm>
        </p:grpSpPr>
        <p:sp>
          <p:nvSpPr>
            <p:cNvPr id="38" name="円/楕円 37"/>
            <p:cNvSpPr/>
            <p:nvPr/>
          </p:nvSpPr>
          <p:spPr>
            <a:xfrm>
              <a:off x="499547" y="1832775"/>
              <a:ext cx="3205280" cy="35284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700050" y="1840691"/>
              <a:ext cx="3047462" cy="323165"/>
            </a:xfrm>
            <a:prstGeom prst="rect">
              <a:avLst/>
            </a:prstGeom>
            <a:noFill/>
          </p:spPr>
          <p:txBody>
            <a:bodyPr wrap="square" rtlCol="0">
              <a:spAutoFit/>
            </a:bodyPr>
            <a:lstStyle/>
            <a:p>
              <a:r>
                <a:rPr lang="en-US" altLang="ja-JP" sz="2400" dirty="0" err="1" smtClean="0"/>
                <a:t>PureCsI</a:t>
              </a:r>
              <a:r>
                <a:rPr lang="ja-JP" altLang="en-US" sz="2400" dirty="0" err="1" smtClean="0"/>
                <a:t>、</a:t>
              </a:r>
              <a:r>
                <a:rPr lang="en-US" altLang="ja-JP" sz="2400" dirty="0" smtClean="0"/>
                <a:t>BSO</a:t>
              </a:r>
              <a:r>
                <a:rPr kumimoji="1" lang="ja-JP" altLang="en-US" sz="2000" dirty="0" smtClean="0"/>
                <a:t>シンチレーター</a:t>
              </a:r>
              <a:endParaRPr kumimoji="1" lang="ja-JP" altLang="en-US" sz="2000" dirty="0"/>
            </a:p>
          </p:txBody>
        </p:sp>
      </p:grpSp>
      <p:grpSp>
        <p:nvGrpSpPr>
          <p:cNvPr id="40" name="グループ化 39"/>
          <p:cNvGrpSpPr/>
          <p:nvPr/>
        </p:nvGrpSpPr>
        <p:grpSpPr>
          <a:xfrm>
            <a:off x="4709904" y="6062705"/>
            <a:ext cx="1271192" cy="520996"/>
            <a:chOff x="90819" y="1901890"/>
            <a:chExt cx="2480866" cy="400225"/>
          </a:xfrm>
        </p:grpSpPr>
        <p:sp>
          <p:nvSpPr>
            <p:cNvPr id="41" name="円/楕円 40"/>
            <p:cNvSpPr/>
            <p:nvPr/>
          </p:nvSpPr>
          <p:spPr>
            <a:xfrm>
              <a:off x="90819" y="1914904"/>
              <a:ext cx="2480866" cy="38721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02959" y="1901890"/>
              <a:ext cx="1648582" cy="350913"/>
            </a:xfrm>
            <a:prstGeom prst="rect">
              <a:avLst/>
            </a:prstGeom>
            <a:noFill/>
          </p:spPr>
          <p:txBody>
            <a:bodyPr wrap="square" rtlCol="0">
              <a:spAutoFit/>
            </a:bodyPr>
            <a:lstStyle/>
            <a:p>
              <a:r>
                <a:rPr kumimoji="1" lang="en-US" altLang="ja-JP" sz="2400" dirty="0" smtClean="0"/>
                <a:t>APD</a:t>
              </a:r>
              <a:endParaRPr kumimoji="1" lang="ja-JP" altLang="en-US" sz="2400" dirty="0"/>
            </a:p>
          </p:txBody>
        </p:sp>
      </p:grpSp>
      <p:sp>
        <p:nvSpPr>
          <p:cNvPr id="43" name="テキスト ボックス 42"/>
          <p:cNvSpPr txBox="1"/>
          <p:nvPr/>
        </p:nvSpPr>
        <p:spPr>
          <a:xfrm>
            <a:off x="4408224" y="6096477"/>
            <a:ext cx="567020" cy="430887"/>
          </a:xfrm>
          <a:prstGeom prst="rect">
            <a:avLst/>
          </a:prstGeom>
          <a:noFill/>
        </p:spPr>
        <p:txBody>
          <a:bodyPr wrap="square" rtlCol="0">
            <a:spAutoFit/>
          </a:bodyPr>
          <a:lstStyle/>
          <a:p>
            <a:r>
              <a:rPr kumimoji="1" lang="en-US" altLang="ja-JP" sz="2200" b="1" dirty="0" smtClean="0"/>
              <a:t>+</a:t>
            </a:r>
            <a:endParaRPr kumimoji="1" lang="ja-JP" altLang="en-US" sz="2200" b="1" dirty="0"/>
          </a:p>
        </p:txBody>
      </p:sp>
      <p:cxnSp>
        <p:nvCxnSpPr>
          <p:cNvPr id="60" name="図形 46"/>
          <p:cNvCxnSpPr/>
          <p:nvPr/>
        </p:nvCxnSpPr>
        <p:spPr>
          <a:xfrm>
            <a:off x="1578731" y="4584896"/>
            <a:ext cx="288029" cy="196739"/>
          </a:xfrm>
          <a:prstGeom prst="bentConnector3">
            <a:avLst>
              <a:gd name="adj1" fmla="val 261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図形 46"/>
          <p:cNvCxnSpPr/>
          <p:nvPr/>
        </p:nvCxnSpPr>
        <p:spPr>
          <a:xfrm>
            <a:off x="2987824" y="5242848"/>
            <a:ext cx="288029" cy="196739"/>
          </a:xfrm>
          <a:prstGeom prst="bentConnector3">
            <a:avLst>
              <a:gd name="adj1" fmla="val 261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下矢印 62"/>
          <p:cNvSpPr/>
          <p:nvPr/>
        </p:nvSpPr>
        <p:spPr>
          <a:xfrm>
            <a:off x="1520368" y="5445224"/>
            <a:ext cx="484632" cy="57606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409184" y="3950472"/>
            <a:ext cx="717451" cy="288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09184" y="4256768"/>
            <a:ext cx="717451" cy="2880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11560" y="1700808"/>
            <a:ext cx="5976664" cy="1656184"/>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99592" y="1556792"/>
            <a:ext cx="2691763" cy="369332"/>
          </a:xfrm>
          <a:prstGeom prst="rect">
            <a:avLst/>
          </a:prstGeom>
          <a:solidFill>
            <a:schemeClr val="bg1"/>
          </a:solidFill>
        </p:spPr>
        <p:txBody>
          <a:bodyPr wrap="none" rtlCol="0">
            <a:spAutoFit/>
          </a:bodyPr>
          <a:lstStyle/>
          <a:p>
            <a:r>
              <a:rPr kumimoji="1" lang="ja-JP" altLang="en-US" dirty="0" smtClean="0"/>
              <a:t>現在の電磁カロリメーター</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01968" y="4543952"/>
            <a:ext cx="6336704" cy="4108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088320" y="4032360"/>
            <a:ext cx="6336704" cy="432048"/>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1173976" y="1556792"/>
          <a:ext cx="6282800" cy="3946792"/>
        </p:xfrm>
        <a:graphic>
          <a:graphicData uri="http://schemas.openxmlformats.org/drawingml/2006/table">
            <a:tbl>
              <a:tblPr/>
              <a:tblGrid>
                <a:gridCol w="1974596"/>
                <a:gridCol w="1077051"/>
                <a:gridCol w="1077051"/>
                <a:gridCol w="1077051"/>
                <a:gridCol w="1077051"/>
              </a:tblGrid>
              <a:tr h="493349">
                <a:tc>
                  <a:txBody>
                    <a:bodyPr/>
                    <a:lstStyle/>
                    <a:p>
                      <a:pPr algn="r" fontAlgn="ctr"/>
                      <a:r>
                        <a:rPr lang="ja-JP" altLang="en-US" sz="1800" b="0" i="0" u="none" strike="noStrike" dirty="0">
                          <a:solidFill>
                            <a:srgbClr val="000000"/>
                          </a:solidFill>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mn-lt"/>
                        </a:rPr>
                        <a:t>PureCsI</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latin typeface="+mn-lt"/>
                        </a:rPr>
                        <a:t>BSO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mn-lt"/>
                        </a:rPr>
                        <a:t>BGO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latin typeface="+mn-lt"/>
                        </a:rPr>
                        <a:t>CsI(Tl)</a:t>
                      </a:r>
                      <a:endParaRPr lang="en-US" sz="1800" b="0" i="0" u="none" strike="noStrike" dirty="0">
                        <a:solidFill>
                          <a:srgbClr val="000000"/>
                        </a:solidFill>
                        <a:latin typeface="+mn-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493349">
                <a:tc>
                  <a:txBody>
                    <a:bodyPr/>
                    <a:lstStyle/>
                    <a:p>
                      <a:pPr algn="l" fontAlgn="ctr"/>
                      <a:r>
                        <a:rPr lang="ja-JP" altLang="en-US" sz="1800" b="0" i="0" u="none" strike="noStrike" dirty="0">
                          <a:solidFill>
                            <a:srgbClr val="000000"/>
                          </a:solidFill>
                          <a:latin typeface="+mn-lt"/>
                        </a:rPr>
                        <a:t>密度</a:t>
                      </a:r>
                      <a:r>
                        <a:rPr lang="en-US" altLang="ja-JP" sz="1800" b="0" i="0" u="none" strike="noStrike" dirty="0">
                          <a:solidFill>
                            <a:srgbClr val="000000"/>
                          </a:solidFill>
                          <a:latin typeface="+mn-lt"/>
                        </a:rPr>
                        <a:t>(</a:t>
                      </a:r>
                      <a:r>
                        <a:rPr lang="en-US" sz="1800" b="0" i="0" u="none" strike="noStrike" dirty="0">
                          <a:solidFill>
                            <a:srgbClr val="000000"/>
                          </a:solidFill>
                          <a:latin typeface="+mn-lt"/>
                        </a:rPr>
                        <a:t>g/cm3)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dirty="0">
                          <a:solidFill>
                            <a:srgbClr val="000000"/>
                          </a:solidFill>
                          <a:latin typeface="+mn-lt"/>
                        </a:rPr>
                        <a:t>4.53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dirty="0" smtClean="0">
                          <a:solidFill>
                            <a:srgbClr val="000000"/>
                          </a:solidFill>
                          <a:latin typeface="+mn-lt"/>
                        </a:rPr>
                        <a:t>6.80</a:t>
                      </a:r>
                      <a:endParaRPr lang="en-US" altLang="ja-JP" sz="1800" b="0" i="0" u="none" strike="noStrike" dirty="0">
                        <a:solidFill>
                          <a:srgbClr val="000000"/>
                        </a:solidFill>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a:solidFill>
                            <a:srgbClr val="000000"/>
                          </a:solidFill>
                          <a:latin typeface="+mn-lt"/>
                        </a:rPr>
                        <a:t>7.13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0" i="0" u="none" strike="noStrike" dirty="0" smtClean="0">
                          <a:solidFill>
                            <a:srgbClr val="000000"/>
                          </a:solidFill>
                          <a:latin typeface="+mn-lt"/>
                        </a:rPr>
                        <a:t>4.53</a:t>
                      </a:r>
                      <a:endParaRPr lang="en-US" altLang="ja-JP" sz="1800" b="0" i="0" u="none" strike="noStrike" dirty="0">
                        <a:solidFill>
                          <a:srgbClr val="000000"/>
                        </a:solidFill>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493349">
                <a:tc>
                  <a:txBody>
                    <a:bodyPr/>
                    <a:lstStyle/>
                    <a:p>
                      <a:pPr algn="l" fontAlgn="ctr"/>
                      <a:r>
                        <a:rPr lang="ja-JP" altLang="en-US" sz="1800" b="0" i="0" u="none" strike="noStrike" dirty="0">
                          <a:solidFill>
                            <a:srgbClr val="000000"/>
                          </a:solidFill>
                          <a:latin typeface="+mn-lt"/>
                        </a:rPr>
                        <a:t>輻射長</a:t>
                      </a:r>
                      <a:r>
                        <a:rPr lang="en-US" altLang="ja-JP" sz="1800" b="0" i="0" u="none" strike="noStrike" dirty="0">
                          <a:solidFill>
                            <a:srgbClr val="000000"/>
                          </a:solidFill>
                          <a:latin typeface="+mn-lt"/>
                        </a:rPr>
                        <a:t>(</a:t>
                      </a:r>
                      <a:r>
                        <a:rPr lang="en-US" sz="1800" b="0" i="0" u="none" strike="noStrike" dirty="0">
                          <a:solidFill>
                            <a:srgbClr val="000000"/>
                          </a:solidFill>
                          <a:latin typeface="+mn-lt"/>
                        </a:rPr>
                        <a:t>cm)</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800" b="0" i="0" u="none" strike="noStrike">
                          <a:solidFill>
                            <a:srgbClr val="000000"/>
                          </a:solidFill>
                          <a:latin typeface="+mn-lt"/>
                        </a:rPr>
                        <a:t>1.86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800" b="0" i="0" u="none" strike="noStrike" dirty="0" smtClean="0">
                          <a:solidFill>
                            <a:srgbClr val="000000"/>
                          </a:solidFill>
                          <a:latin typeface="+mn-lt"/>
                        </a:rPr>
                        <a:t>1.15</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a:solidFill>
                            <a:srgbClr val="000000"/>
                          </a:solidFill>
                          <a:latin typeface="+mn-lt"/>
                        </a:rPr>
                        <a:t>1.12</a:t>
                      </a: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1.86</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r>
              <a:tr h="493349">
                <a:tc>
                  <a:txBody>
                    <a:bodyPr/>
                    <a:lstStyle/>
                    <a:p>
                      <a:pPr algn="l" fontAlgn="ctr"/>
                      <a:r>
                        <a:rPr lang="ja-JP" altLang="en-US" sz="1800" b="0" i="0" u="none" strike="noStrike" dirty="0">
                          <a:solidFill>
                            <a:srgbClr val="000000"/>
                          </a:solidFill>
                          <a:latin typeface="+mn-lt"/>
                        </a:rPr>
                        <a:t>モリエール半径</a:t>
                      </a:r>
                      <a:r>
                        <a:rPr lang="en-US" altLang="ja-JP" sz="1800" b="0" i="0" u="none" strike="noStrike" dirty="0">
                          <a:solidFill>
                            <a:srgbClr val="000000"/>
                          </a:solidFill>
                          <a:latin typeface="+mn-lt"/>
                        </a:rPr>
                        <a:t>(cm)</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800" b="0" i="0" u="none" strike="noStrike">
                          <a:solidFill>
                            <a:srgbClr val="000000"/>
                          </a:solidFill>
                          <a:latin typeface="+mn-lt"/>
                        </a:rPr>
                        <a:t>3.57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800" b="0" i="0" u="none" strike="noStrike" dirty="0" smtClean="0">
                          <a:solidFill>
                            <a:srgbClr val="000000"/>
                          </a:solidFill>
                          <a:latin typeface="+mn-lt"/>
                        </a:rPr>
                        <a:t>2.63</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dirty="0">
                          <a:solidFill>
                            <a:srgbClr val="000000"/>
                          </a:solidFill>
                          <a:latin typeface="+mn-lt"/>
                        </a:rPr>
                        <a:t>3.10 </a:t>
                      </a: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3.57 </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r>
              <a:tr h="493349">
                <a:tc>
                  <a:txBody>
                    <a:bodyPr/>
                    <a:lstStyle/>
                    <a:p>
                      <a:pPr algn="l" fontAlgn="ctr"/>
                      <a:r>
                        <a:rPr lang="ja-JP" altLang="en-US" sz="1800" b="0" i="0" u="none" strike="noStrike" dirty="0">
                          <a:solidFill>
                            <a:srgbClr val="000000"/>
                          </a:solidFill>
                          <a:latin typeface="+mn-lt"/>
                        </a:rPr>
                        <a:t>発光波長</a:t>
                      </a:r>
                      <a:r>
                        <a:rPr lang="en-US" altLang="ja-JP" sz="1800" b="0" i="0" u="none" strike="noStrike" dirty="0">
                          <a:solidFill>
                            <a:srgbClr val="000000"/>
                          </a:solidFill>
                          <a:latin typeface="+mn-lt"/>
                        </a:rPr>
                        <a:t>(</a:t>
                      </a:r>
                      <a:r>
                        <a:rPr lang="en-US" sz="1800" b="0" i="0" u="none" strike="noStrike" dirty="0">
                          <a:solidFill>
                            <a:srgbClr val="000000"/>
                          </a:solidFill>
                          <a:latin typeface="+mn-lt"/>
                        </a:rPr>
                        <a:t>nm)</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800" b="0" i="0" u="none" strike="noStrike" dirty="0">
                          <a:solidFill>
                            <a:srgbClr val="000000"/>
                          </a:solidFill>
                          <a:latin typeface="+mn-lt"/>
                        </a:rPr>
                        <a:t>300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800" b="0" i="0" u="none" strike="noStrike" dirty="0" smtClean="0">
                          <a:solidFill>
                            <a:srgbClr val="000000"/>
                          </a:solidFill>
                          <a:latin typeface="+mn-lt"/>
                        </a:rPr>
                        <a:t>480</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dirty="0">
                          <a:solidFill>
                            <a:srgbClr val="000000"/>
                          </a:solidFill>
                          <a:latin typeface="+mn-lt"/>
                        </a:rPr>
                        <a:t>480</a:t>
                      </a: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560</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r>
              <a:tr h="493349">
                <a:tc>
                  <a:txBody>
                    <a:bodyPr/>
                    <a:lstStyle/>
                    <a:p>
                      <a:pPr algn="l" fontAlgn="ctr"/>
                      <a:r>
                        <a:rPr lang="ja-JP" altLang="en-US" sz="1800" b="0" i="0" u="none" strike="noStrike" dirty="0">
                          <a:solidFill>
                            <a:srgbClr val="000000"/>
                          </a:solidFill>
                          <a:latin typeface="+mn-lt"/>
                        </a:rPr>
                        <a:t>光量</a:t>
                      </a:r>
                      <a:r>
                        <a:rPr lang="en-US" altLang="ja-JP" sz="1800" b="0" i="0" u="none" strike="noStrike" dirty="0">
                          <a:solidFill>
                            <a:srgbClr val="000000"/>
                          </a:solidFill>
                          <a:latin typeface="+mn-lt"/>
                        </a:rPr>
                        <a:t>(</a:t>
                      </a:r>
                      <a:r>
                        <a:rPr lang="en-US" sz="1800" b="0" i="0" u="none" strike="noStrike" dirty="0" err="1">
                          <a:solidFill>
                            <a:srgbClr val="000000"/>
                          </a:solidFill>
                          <a:latin typeface="+mn-lt"/>
                        </a:rPr>
                        <a:t>NaI</a:t>
                      </a:r>
                      <a:r>
                        <a:rPr lang="en-US" sz="1800" b="0" i="0" u="none" strike="noStrike" dirty="0">
                          <a:solidFill>
                            <a:srgbClr val="000000"/>
                          </a:solidFill>
                          <a:latin typeface="+mn-lt"/>
                        </a:rPr>
                        <a:t>(Tl)=100)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800" b="0" i="0" u="none" strike="noStrike" dirty="0">
                          <a:solidFill>
                            <a:srgbClr val="000000"/>
                          </a:solidFill>
                          <a:latin typeface="+mn-lt"/>
                        </a:rPr>
                        <a:t>3.7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800" b="0" i="0" u="none" strike="noStrike" dirty="0" smtClean="0">
                          <a:solidFill>
                            <a:srgbClr val="000000"/>
                          </a:solidFill>
                          <a:latin typeface="+mn-lt"/>
                        </a:rPr>
                        <a:t>2~3</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a:solidFill>
                            <a:srgbClr val="000000"/>
                          </a:solidFill>
                          <a:latin typeface="+mn-lt"/>
                        </a:rPr>
                        <a:t>10</a:t>
                      </a: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165</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r>
              <a:tr h="493349">
                <a:tc>
                  <a:txBody>
                    <a:bodyPr/>
                    <a:lstStyle/>
                    <a:p>
                      <a:pPr algn="l" fontAlgn="ctr"/>
                      <a:r>
                        <a:rPr lang="ja-JP" altLang="en-US" sz="1800" b="0" i="0" u="none" strike="noStrike" dirty="0">
                          <a:solidFill>
                            <a:srgbClr val="000000"/>
                          </a:solidFill>
                          <a:latin typeface="+mn-lt"/>
                        </a:rPr>
                        <a:t>減衰時間</a:t>
                      </a:r>
                      <a:r>
                        <a:rPr lang="en-US" altLang="ja-JP" sz="1800" b="0" i="0" u="none" strike="noStrike" dirty="0">
                          <a:solidFill>
                            <a:srgbClr val="000000"/>
                          </a:solidFill>
                          <a:latin typeface="+mn-lt"/>
                        </a:rPr>
                        <a:t>(</a:t>
                      </a:r>
                      <a:r>
                        <a:rPr lang="en-US" sz="1800" b="0" i="0" u="none" strike="noStrike" dirty="0">
                          <a:solidFill>
                            <a:srgbClr val="000000"/>
                          </a:solidFill>
                          <a:latin typeface="+mn-lt"/>
                        </a:rPr>
                        <a:t>ns)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0" i="0" u="none" strike="noStrike" dirty="0">
                          <a:solidFill>
                            <a:srgbClr val="000000"/>
                          </a:solidFill>
                          <a:latin typeface="+mn-lt"/>
                        </a:rPr>
                        <a:t>～</a:t>
                      </a:r>
                      <a:r>
                        <a:rPr lang="en-US" altLang="ja-JP" sz="1800" b="0" i="0" u="none" strike="noStrike" dirty="0">
                          <a:solidFill>
                            <a:srgbClr val="000000"/>
                          </a:solidFill>
                          <a:latin typeface="+mn-lt"/>
                        </a:rPr>
                        <a:t>10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800" b="0" i="0" u="none" strike="noStrike" dirty="0" smtClean="0">
                          <a:solidFill>
                            <a:srgbClr val="000000"/>
                          </a:solidFill>
                          <a:latin typeface="+mn-lt"/>
                        </a:rPr>
                        <a:t>100</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300</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en-US" altLang="ja-JP" sz="1800" b="0" i="0" u="none" strike="noStrike" dirty="0" smtClean="0">
                          <a:solidFill>
                            <a:srgbClr val="000000"/>
                          </a:solidFill>
                          <a:latin typeface="+mn-lt"/>
                        </a:rPr>
                        <a:t>1300</a:t>
                      </a:r>
                      <a:endParaRPr lang="en-US" altLang="ja-JP" sz="1800" b="0" i="0" u="none" strike="noStrike" dirty="0">
                        <a:solidFill>
                          <a:srgbClr val="000000"/>
                        </a:solidFill>
                        <a:latin typeface="+mn-lt"/>
                      </a:endParaRPr>
                    </a:p>
                  </a:txBody>
                  <a:tcPr marL="9525" marR="9525" marT="9525" marB="0" anchor="ctr">
                    <a:lnL>
                      <a:noFill/>
                    </a:lnL>
                    <a:lnR>
                      <a:noFill/>
                    </a:lnR>
                    <a:lnT>
                      <a:noFill/>
                    </a:lnT>
                    <a:lnB>
                      <a:noFill/>
                    </a:lnB>
                  </a:tcPr>
                </a:tc>
              </a:tr>
              <a:tr h="493349">
                <a:tc>
                  <a:txBody>
                    <a:bodyPr/>
                    <a:lstStyle/>
                    <a:p>
                      <a:pPr algn="l" fontAlgn="ctr"/>
                      <a:r>
                        <a:rPr lang="ja-JP" altLang="en-US" sz="1800" b="0" i="0" u="none" strike="noStrike" dirty="0">
                          <a:solidFill>
                            <a:srgbClr val="000000"/>
                          </a:solidFill>
                          <a:latin typeface="+mn-lt"/>
                        </a:rPr>
                        <a:t>潮解性</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0" i="0" u="none" strike="noStrike" dirty="0">
                          <a:solidFill>
                            <a:srgbClr val="000000"/>
                          </a:solidFill>
                          <a:latin typeface="+mn-lt"/>
                        </a:rPr>
                        <a:t>若干有</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1800" b="0" i="0" u="none" strike="noStrike" dirty="0" smtClean="0">
                          <a:solidFill>
                            <a:srgbClr val="000000"/>
                          </a:solidFill>
                          <a:latin typeface="+mn-lt"/>
                        </a:rPr>
                        <a:t>無</a:t>
                      </a:r>
                      <a:endParaRPr lang="ja-JP" altLang="en-US" sz="1800" b="0" i="0" u="none" strike="noStrike" dirty="0">
                        <a:solidFill>
                          <a:srgbClr val="000000"/>
                        </a:solidFill>
                        <a:latin typeface="+mn-lt"/>
                      </a:endParaRPr>
                    </a:p>
                  </a:txBody>
                  <a:tcPr marL="9525" marR="9525" marT="9525" marB="0" anchor="ctr">
                    <a:lnL>
                      <a:noFill/>
                    </a:lnL>
                    <a:lnR>
                      <a:noFill/>
                    </a:lnR>
                    <a:lnT>
                      <a:noFill/>
                    </a:lnT>
                    <a:lnB>
                      <a:noFill/>
                    </a:lnB>
                  </a:tcPr>
                </a:tc>
                <a:tc>
                  <a:txBody>
                    <a:bodyPr/>
                    <a:lstStyle/>
                    <a:p>
                      <a:pPr algn="ctr" fontAlgn="ctr"/>
                      <a:r>
                        <a:rPr lang="ja-JP" altLang="en-US" sz="1800" b="0" i="0" u="none" strike="noStrike" dirty="0">
                          <a:solidFill>
                            <a:srgbClr val="000000"/>
                          </a:solidFill>
                          <a:latin typeface="+mn-lt"/>
                        </a:rPr>
                        <a:t>無</a:t>
                      </a:r>
                    </a:p>
                  </a:txBody>
                  <a:tcPr marL="9525" marR="9525" marT="9525" marB="0" anchor="ctr">
                    <a:lnL>
                      <a:noFill/>
                    </a:lnL>
                    <a:lnR>
                      <a:noFill/>
                    </a:lnR>
                    <a:lnT>
                      <a:noFill/>
                    </a:lnT>
                    <a:lnB>
                      <a:noFill/>
                    </a:lnB>
                  </a:tcPr>
                </a:tc>
                <a:tc>
                  <a:txBody>
                    <a:bodyPr/>
                    <a:lstStyle/>
                    <a:p>
                      <a:pPr algn="ctr" fontAlgn="ctr"/>
                      <a:r>
                        <a:rPr lang="ja-JP" altLang="en-US" sz="1800" b="0" i="0" u="none" strike="noStrike" dirty="0" smtClean="0">
                          <a:solidFill>
                            <a:srgbClr val="000000"/>
                          </a:solidFill>
                          <a:latin typeface="+mn-lt"/>
                        </a:rPr>
                        <a:t>若干有</a:t>
                      </a:r>
                      <a:endParaRPr lang="ja-JP" altLang="en-US" sz="1800" b="0" i="0" u="none" strike="noStrike" dirty="0">
                        <a:solidFill>
                          <a:srgbClr val="000000"/>
                        </a:solidFill>
                        <a:latin typeface="+mn-lt"/>
                      </a:endParaRPr>
                    </a:p>
                  </a:txBody>
                  <a:tcPr marL="9525" marR="9525" marT="9525" marB="0" anchor="ctr">
                    <a:lnL>
                      <a:noFill/>
                    </a:lnL>
                    <a:lnR>
                      <a:noFill/>
                    </a:lnR>
                    <a:lnT>
                      <a:noFill/>
                    </a:lnT>
                    <a:lnB>
                      <a:noFill/>
                    </a:lnB>
                  </a:tcPr>
                </a:tc>
              </a:tr>
            </a:tbl>
          </a:graphicData>
        </a:graphic>
      </p:graphicFrame>
      <p:sp>
        <p:nvSpPr>
          <p:cNvPr id="5" name="タイトル 4"/>
          <p:cNvSpPr>
            <a:spLocks noGrp="1"/>
          </p:cNvSpPr>
          <p:nvPr>
            <p:ph type="title"/>
          </p:nvPr>
        </p:nvSpPr>
        <p:spPr/>
        <p:txBody>
          <a:bodyPr/>
          <a:lstStyle/>
          <a:p>
            <a:r>
              <a:rPr kumimoji="1" lang="ja-JP" altLang="en-US" dirty="0" smtClean="0"/>
              <a:t>シンチレーターの特徴</a:t>
            </a:r>
            <a:endParaRPr kumimoji="1" lang="ja-JP" altLang="en-US" dirty="0"/>
          </a:p>
        </p:txBody>
      </p:sp>
      <p:sp>
        <p:nvSpPr>
          <p:cNvPr id="8" name="角丸四角形 7"/>
          <p:cNvSpPr/>
          <p:nvPr/>
        </p:nvSpPr>
        <p:spPr>
          <a:xfrm>
            <a:off x="6396929" y="1556793"/>
            <a:ext cx="964734" cy="397828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rot="10800000">
            <a:off x="3231143" y="1584088"/>
            <a:ext cx="898425" cy="3933144"/>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283968" y="1567151"/>
            <a:ext cx="936104" cy="3950081"/>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376656" y="5832560"/>
            <a:ext cx="2043520" cy="369332"/>
          </a:xfrm>
          <a:prstGeom prst="rect">
            <a:avLst/>
          </a:prstGeom>
          <a:noFill/>
        </p:spPr>
        <p:txBody>
          <a:bodyPr wrap="square" rtlCol="0">
            <a:spAutoFit/>
          </a:bodyPr>
          <a:lstStyle/>
          <a:p>
            <a:r>
              <a:rPr kumimoji="1" lang="ja-JP" altLang="en-US" dirty="0" smtClean="0"/>
              <a:t>現在の</a:t>
            </a:r>
            <a:r>
              <a:rPr kumimoji="1" lang="en-US" altLang="ja-JP" dirty="0" smtClean="0"/>
              <a:t>Belle</a:t>
            </a:r>
            <a:r>
              <a:rPr lang="ja-JP" altLang="en-US" dirty="0" smtClean="0"/>
              <a:t>で使用</a:t>
            </a:r>
            <a:endParaRPr kumimoji="1" lang="en-US" altLang="ja-JP" dirty="0" smtClean="0"/>
          </a:p>
        </p:txBody>
      </p:sp>
      <p:sp>
        <p:nvSpPr>
          <p:cNvPr id="12" name="下矢印 11"/>
          <p:cNvSpPr/>
          <p:nvPr/>
        </p:nvSpPr>
        <p:spPr>
          <a:xfrm rot="10800000">
            <a:off x="6736696" y="5575592"/>
            <a:ext cx="340616" cy="2583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046184" y="6270992"/>
            <a:ext cx="5486256" cy="384721"/>
          </a:xfrm>
          <a:prstGeom prst="rect">
            <a:avLst/>
          </a:prstGeom>
          <a:noFill/>
        </p:spPr>
        <p:txBody>
          <a:bodyPr wrap="square" rtlCol="0">
            <a:spAutoFit/>
          </a:bodyPr>
          <a:lstStyle/>
          <a:p>
            <a:r>
              <a:rPr lang="en-US" altLang="ja-JP" sz="1900" dirty="0" smtClean="0">
                <a:ea typeface="+mj-ea"/>
              </a:rPr>
              <a:t>BGO(Bi</a:t>
            </a:r>
            <a:r>
              <a:rPr lang="en-US" altLang="ja-JP" sz="1900" baseline="-24000" dirty="0" smtClean="0">
                <a:ea typeface="+mj-ea"/>
              </a:rPr>
              <a:t>4</a:t>
            </a:r>
            <a:r>
              <a:rPr lang="en-US" altLang="ja-JP" sz="1900" dirty="0" smtClean="0">
                <a:ea typeface="+mj-ea"/>
              </a:rPr>
              <a:t>Ge</a:t>
            </a:r>
            <a:r>
              <a:rPr lang="en-US" altLang="ja-JP" sz="1900" baseline="-25000" dirty="0" smtClean="0">
                <a:ea typeface="+mj-ea"/>
              </a:rPr>
              <a:t>3</a:t>
            </a:r>
            <a:r>
              <a:rPr lang="en-US" altLang="ja-JP" sz="1900" dirty="0" smtClean="0">
                <a:ea typeface="+mj-ea"/>
              </a:rPr>
              <a:t>O</a:t>
            </a:r>
            <a:r>
              <a:rPr lang="en-US" altLang="ja-JP" sz="1900" baseline="-25000" dirty="0" smtClean="0">
                <a:ea typeface="+mj-ea"/>
              </a:rPr>
              <a:t>12</a:t>
            </a:r>
            <a:r>
              <a:rPr lang="en-US" altLang="ja-JP" sz="1900" dirty="0" smtClean="0">
                <a:ea typeface="+mj-ea"/>
              </a:rPr>
              <a:t>)</a:t>
            </a:r>
            <a:r>
              <a:rPr lang="ja-JP" altLang="en-US" sz="1900" dirty="0" smtClean="0">
                <a:latin typeface="+mj-ea"/>
                <a:ea typeface="+mj-ea"/>
              </a:rPr>
              <a:t>の</a:t>
            </a:r>
            <a:r>
              <a:rPr lang="en-US" altLang="ja-JP" sz="1900" dirty="0" err="1" smtClean="0">
                <a:ea typeface="+mj-ea"/>
              </a:rPr>
              <a:t>Ge</a:t>
            </a:r>
            <a:r>
              <a:rPr lang="ja-JP" altLang="en-US" sz="1900" dirty="0" smtClean="0">
                <a:latin typeface="+mj-ea"/>
                <a:ea typeface="+mj-ea"/>
              </a:rPr>
              <a:t>を</a:t>
            </a:r>
            <a:r>
              <a:rPr lang="en-US" altLang="ja-JP" sz="1900" dirty="0" smtClean="0">
                <a:ea typeface="+mj-ea"/>
              </a:rPr>
              <a:t>Si</a:t>
            </a:r>
            <a:r>
              <a:rPr lang="ja-JP" altLang="en-US" sz="1900" dirty="0" smtClean="0">
                <a:latin typeface="+mj-ea"/>
                <a:ea typeface="+mj-ea"/>
              </a:rPr>
              <a:t>に置換</a:t>
            </a:r>
            <a:r>
              <a:rPr lang="en-US" altLang="ja-JP" sz="1900" dirty="0" smtClean="0">
                <a:ea typeface="+mj-ea"/>
              </a:rPr>
              <a:t>(Bi</a:t>
            </a:r>
            <a:r>
              <a:rPr lang="en-US" altLang="ja-JP" sz="1900" baseline="-24000" dirty="0" smtClean="0">
                <a:ea typeface="+mj-ea"/>
              </a:rPr>
              <a:t>4</a:t>
            </a:r>
            <a:r>
              <a:rPr lang="en-US" altLang="ja-JP" sz="1900" dirty="0" smtClean="0">
                <a:ea typeface="+mj-ea"/>
              </a:rPr>
              <a:t>Si</a:t>
            </a:r>
            <a:r>
              <a:rPr lang="en-US" altLang="ja-JP" sz="1900" baseline="-25000" dirty="0" smtClean="0">
                <a:ea typeface="+mj-ea"/>
              </a:rPr>
              <a:t>3</a:t>
            </a:r>
            <a:r>
              <a:rPr lang="en-US" altLang="ja-JP" sz="1900" dirty="0" smtClean="0">
                <a:ea typeface="+mj-ea"/>
              </a:rPr>
              <a:t>O</a:t>
            </a:r>
            <a:r>
              <a:rPr lang="en-US" altLang="ja-JP" sz="1900" baseline="-25000" dirty="0" smtClean="0">
                <a:ea typeface="+mj-ea"/>
              </a:rPr>
              <a:t>12</a:t>
            </a:r>
            <a:r>
              <a:rPr lang="en-US" altLang="ja-JP" sz="1900" dirty="0" smtClean="0">
                <a:ea typeface="+mj-ea"/>
              </a:rPr>
              <a:t>)</a:t>
            </a:r>
            <a:r>
              <a:rPr lang="ja-JP" altLang="en-US" sz="1900" dirty="0" smtClean="0">
                <a:latin typeface="+mj-ea"/>
                <a:ea typeface="+mj-ea"/>
              </a:rPr>
              <a:t>した結晶</a:t>
            </a:r>
            <a:endParaRPr kumimoji="1" lang="ja-JP" altLang="en-US" sz="1900" dirty="0">
              <a:latin typeface="+mj-ea"/>
              <a:ea typeface="+mj-ea"/>
            </a:endParaRPr>
          </a:p>
        </p:txBody>
      </p:sp>
      <p:pic>
        <p:nvPicPr>
          <p:cNvPr id="14" name="Picture 3"/>
          <p:cNvPicPr>
            <a:picLocks noChangeAspect="1" noChangeArrowheads="1"/>
          </p:cNvPicPr>
          <p:nvPr/>
        </p:nvPicPr>
        <p:blipFill>
          <a:blip r:embed="rId2" cstate="print"/>
          <a:srcRect/>
          <a:stretch>
            <a:fillRect/>
          </a:stretch>
        </p:blipFill>
        <p:spPr bwMode="auto">
          <a:xfrm>
            <a:off x="432048" y="5877272"/>
            <a:ext cx="2555776" cy="778848"/>
          </a:xfrm>
          <a:prstGeom prst="rect">
            <a:avLst/>
          </a:prstGeom>
          <a:noFill/>
          <a:ln w="9525">
            <a:noFill/>
            <a:miter lim="800000"/>
            <a:headEnd/>
            <a:tailEnd/>
          </a:ln>
        </p:spPr>
      </p:pic>
      <p:sp>
        <p:nvSpPr>
          <p:cNvPr id="16" name="下矢印 15"/>
          <p:cNvSpPr/>
          <p:nvPr/>
        </p:nvSpPr>
        <p:spPr>
          <a:xfrm rot="10800000">
            <a:off x="4568579" y="5575592"/>
            <a:ext cx="352799" cy="64807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 14"/>
          <p:cNvSpPr>
            <a:spLocks noGrp="1"/>
          </p:cNvSpPr>
          <p:nvPr>
            <p:ph type="sldNum" sz="quarter" idx="12"/>
          </p:nvPr>
        </p:nvSpPr>
        <p:spPr/>
        <p:txBody>
          <a:bodyPr>
            <a:normAutofit fontScale="85000" lnSpcReduction="20000"/>
          </a:bodyPr>
          <a:lstStyle/>
          <a:p>
            <a:fld id="{3EEDEABA-FC9A-4B6F-A80E-3B366AAA91EE}" type="slidenum">
              <a:rPr kumimoji="1" lang="ja-JP" altLang="en-US" smtClean="0"/>
              <a:pPr/>
              <a:t>8</a:t>
            </a:fld>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539552" y="1628800"/>
            <a:ext cx="6192688" cy="13681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000" dirty="0" smtClean="0"/>
              <a:t>アバランシェフォトダイオード（</a:t>
            </a:r>
            <a:r>
              <a:rPr kumimoji="1" lang="en-US" altLang="ja-JP" dirty="0" smtClean="0"/>
              <a:t>APD</a:t>
            </a:r>
            <a:r>
              <a:rPr kumimoji="1" lang="ja-JP" altLang="en-US" sz="4000" dirty="0" smtClean="0"/>
              <a:t>）</a:t>
            </a:r>
            <a:endParaRPr kumimoji="1" lang="ja-JP" altLang="en-US" sz="4000" dirty="0"/>
          </a:p>
        </p:txBody>
      </p:sp>
      <p:sp>
        <p:nvSpPr>
          <p:cNvPr id="3" name="コンテンツ プレースホルダ 2"/>
          <p:cNvSpPr>
            <a:spLocks noGrp="1"/>
          </p:cNvSpPr>
          <p:nvPr>
            <p:ph sz="quarter" idx="1"/>
          </p:nvPr>
        </p:nvSpPr>
        <p:spPr>
          <a:xfrm>
            <a:off x="609600" y="1589567"/>
            <a:ext cx="5906616" cy="1407385"/>
          </a:xfrm>
        </p:spPr>
        <p:txBody>
          <a:bodyPr>
            <a:normAutofit lnSpcReduction="10000"/>
          </a:bodyPr>
          <a:lstStyle/>
          <a:p>
            <a:r>
              <a:rPr kumimoji="1" lang="en-US" altLang="ja-JP" sz="2400" dirty="0" smtClean="0"/>
              <a:t>APD</a:t>
            </a:r>
          </a:p>
          <a:p>
            <a:pPr lvl="1">
              <a:buNone/>
            </a:pPr>
            <a:r>
              <a:rPr lang="ja-JP" altLang="en-US" sz="1700" dirty="0" smtClean="0"/>
              <a:t>　　</a:t>
            </a:r>
            <a:r>
              <a:rPr kumimoji="1" lang="ja-JP" altLang="en-US" sz="2000" dirty="0" smtClean="0"/>
              <a:t>シリコン半導体の内部に強い電場勾配を作ることでアバランシェ</a:t>
            </a:r>
            <a:r>
              <a:rPr kumimoji="1" lang="en-US" altLang="ja-JP" sz="2000" dirty="0" smtClean="0"/>
              <a:t>(</a:t>
            </a:r>
            <a:r>
              <a:rPr kumimoji="1" lang="ja-JP" altLang="en-US" sz="2000" dirty="0" smtClean="0"/>
              <a:t>電子なだれ</a:t>
            </a:r>
            <a:r>
              <a:rPr kumimoji="1" lang="en-US" altLang="ja-JP" sz="2000" dirty="0" smtClean="0"/>
              <a:t>)</a:t>
            </a:r>
            <a:r>
              <a:rPr kumimoji="1" lang="ja-JP" altLang="en-US" sz="2000" dirty="0" smtClean="0"/>
              <a:t>を形成し、信号を増幅させる機能を持つ半導体素子</a:t>
            </a:r>
            <a:endParaRPr kumimoji="1" lang="en-US" altLang="ja-JP" sz="2000" dirty="0" smtClean="0"/>
          </a:p>
          <a:p>
            <a:pPr>
              <a:buNone/>
            </a:pPr>
            <a:endParaRPr kumimoji="1" lang="ja-JP"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6948264" y="1684922"/>
            <a:ext cx="1284734" cy="1284734"/>
          </a:xfrm>
          <a:prstGeom prst="rect">
            <a:avLst/>
          </a:prstGeom>
          <a:noFill/>
          <a:ln w="9525">
            <a:noFill/>
            <a:miter lim="800000"/>
            <a:headEnd/>
            <a:tailEnd/>
          </a:ln>
        </p:spPr>
      </p:pic>
      <p:pic>
        <p:nvPicPr>
          <p:cNvPr id="11" name="Picture 155" descr="quant"/>
          <p:cNvPicPr>
            <a:picLocks noChangeAspect="1" noChangeArrowheads="1"/>
          </p:cNvPicPr>
          <p:nvPr/>
        </p:nvPicPr>
        <p:blipFill>
          <a:blip r:embed="rId4" cstate="print"/>
          <a:srcRect/>
          <a:stretch>
            <a:fillRect/>
          </a:stretch>
        </p:blipFill>
        <p:spPr bwMode="auto">
          <a:xfrm>
            <a:off x="5173127" y="3068960"/>
            <a:ext cx="3822425" cy="3528392"/>
          </a:xfrm>
          <a:prstGeom prst="rect">
            <a:avLst/>
          </a:prstGeom>
          <a:noFill/>
          <a:ln w="9525">
            <a:noFill/>
            <a:miter lim="800000"/>
            <a:headEnd/>
            <a:tailEnd/>
          </a:ln>
        </p:spPr>
      </p:pic>
      <p:sp>
        <p:nvSpPr>
          <p:cNvPr id="14" name="テキスト ボックス 13"/>
          <p:cNvSpPr txBox="1"/>
          <p:nvPr/>
        </p:nvSpPr>
        <p:spPr>
          <a:xfrm>
            <a:off x="6012160" y="6498048"/>
            <a:ext cx="3102131" cy="338554"/>
          </a:xfrm>
          <a:prstGeom prst="rect">
            <a:avLst/>
          </a:prstGeom>
          <a:noFill/>
        </p:spPr>
        <p:txBody>
          <a:bodyPr wrap="none" rtlCol="0">
            <a:spAutoFit/>
          </a:bodyPr>
          <a:lstStyle/>
          <a:p>
            <a:r>
              <a:rPr kumimoji="1" lang="ja-JP" altLang="en-US" sz="1600" dirty="0" smtClean="0">
                <a:latin typeface="ＭＳ Ｐゴシック" pitchFamily="50" charset="-128"/>
                <a:ea typeface="ＭＳ Ｐゴシック" pitchFamily="50" charset="-128"/>
              </a:rPr>
              <a:t>浜松ホトニクス社カタログより抜粋</a:t>
            </a:r>
            <a:endParaRPr kumimoji="1" lang="ja-JP" altLang="en-US" sz="1600" dirty="0">
              <a:latin typeface="ＭＳ Ｐゴシック" pitchFamily="50" charset="-128"/>
              <a:ea typeface="ＭＳ Ｐゴシック" pitchFamily="50" charset="-128"/>
            </a:endParaRPr>
          </a:p>
        </p:txBody>
      </p:sp>
      <p:sp>
        <p:nvSpPr>
          <p:cNvPr id="15" name="テキスト ボックス 14"/>
          <p:cNvSpPr txBox="1"/>
          <p:nvPr/>
        </p:nvSpPr>
        <p:spPr>
          <a:xfrm>
            <a:off x="7650703" y="3286908"/>
            <a:ext cx="1416857" cy="659796"/>
          </a:xfrm>
          <a:prstGeom prst="rect">
            <a:avLst/>
          </a:prstGeom>
          <a:solidFill>
            <a:schemeClr val="bg1"/>
          </a:solidFill>
        </p:spPr>
        <p:txBody>
          <a:bodyPr wrap="square" rtlCol="0">
            <a:spAutoFit/>
          </a:bodyPr>
          <a:lstStyle/>
          <a:p>
            <a:r>
              <a:rPr kumimoji="1" lang="en-US" altLang="ja-JP" dirty="0" smtClean="0">
                <a:solidFill>
                  <a:srgbClr val="FF0000"/>
                </a:solidFill>
              </a:rPr>
              <a:t>APD</a:t>
            </a:r>
          </a:p>
          <a:p>
            <a:r>
              <a:rPr kumimoji="1" lang="en-US" altLang="ja-JP" dirty="0" smtClean="0">
                <a:solidFill>
                  <a:srgbClr val="FF0000"/>
                </a:solidFill>
              </a:rPr>
              <a:t>S8664-1010</a:t>
            </a:r>
            <a:endParaRPr kumimoji="1" lang="ja-JP" altLang="en-US" dirty="0">
              <a:solidFill>
                <a:srgbClr val="FF0000"/>
              </a:solidFill>
            </a:endParaRPr>
          </a:p>
        </p:txBody>
      </p:sp>
      <p:sp>
        <p:nvSpPr>
          <p:cNvPr id="12" name="Freeform 164"/>
          <p:cNvSpPr>
            <a:spLocks/>
          </p:cNvSpPr>
          <p:nvPr/>
        </p:nvSpPr>
        <p:spPr bwMode="auto">
          <a:xfrm>
            <a:off x="6204876" y="3620613"/>
            <a:ext cx="1985526" cy="1752603"/>
          </a:xfrm>
          <a:custGeom>
            <a:avLst/>
            <a:gdLst>
              <a:gd name="T0" fmla="*/ 0 w 1451"/>
              <a:gd name="T1" fmla="*/ 922 h 1285"/>
              <a:gd name="T2" fmla="*/ 136 w 1451"/>
              <a:gd name="T3" fmla="*/ 695 h 1285"/>
              <a:gd name="T4" fmla="*/ 181 w 1451"/>
              <a:gd name="T5" fmla="*/ 423 h 1285"/>
              <a:gd name="T6" fmla="*/ 272 w 1451"/>
              <a:gd name="T7" fmla="*/ 241 h 1285"/>
              <a:gd name="T8" fmla="*/ 499 w 1451"/>
              <a:gd name="T9" fmla="*/ 60 h 1285"/>
              <a:gd name="T10" fmla="*/ 816 w 1451"/>
              <a:gd name="T11" fmla="*/ 15 h 1285"/>
              <a:gd name="T12" fmla="*/ 1088 w 1451"/>
              <a:gd name="T13" fmla="*/ 151 h 1285"/>
              <a:gd name="T14" fmla="*/ 1225 w 1451"/>
              <a:gd name="T15" fmla="*/ 468 h 1285"/>
              <a:gd name="T16" fmla="*/ 1315 w 1451"/>
              <a:gd name="T17" fmla="*/ 786 h 1285"/>
              <a:gd name="T18" fmla="*/ 1361 w 1451"/>
              <a:gd name="T19" fmla="*/ 1103 h 1285"/>
              <a:gd name="T20" fmla="*/ 1451 w 1451"/>
              <a:gd name="T21" fmla="*/ 1285 h 12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1"/>
              <a:gd name="T34" fmla="*/ 0 h 1285"/>
              <a:gd name="T35" fmla="*/ 1451 w 1451"/>
              <a:gd name="T36" fmla="*/ 1285 h 12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1" h="1285">
                <a:moveTo>
                  <a:pt x="0" y="922"/>
                </a:moveTo>
                <a:cubicBezTo>
                  <a:pt x="53" y="850"/>
                  <a:pt x="106" y="778"/>
                  <a:pt x="136" y="695"/>
                </a:cubicBezTo>
                <a:cubicBezTo>
                  <a:pt x="166" y="612"/>
                  <a:pt x="158" y="499"/>
                  <a:pt x="181" y="423"/>
                </a:cubicBezTo>
                <a:cubicBezTo>
                  <a:pt x="204" y="347"/>
                  <a:pt x="219" y="301"/>
                  <a:pt x="272" y="241"/>
                </a:cubicBezTo>
                <a:cubicBezTo>
                  <a:pt x="325" y="181"/>
                  <a:pt x="408" y="98"/>
                  <a:pt x="499" y="60"/>
                </a:cubicBezTo>
                <a:cubicBezTo>
                  <a:pt x="590" y="22"/>
                  <a:pt x="718" y="0"/>
                  <a:pt x="816" y="15"/>
                </a:cubicBezTo>
                <a:cubicBezTo>
                  <a:pt x="914" y="30"/>
                  <a:pt x="1020" y="76"/>
                  <a:pt x="1088" y="151"/>
                </a:cubicBezTo>
                <a:cubicBezTo>
                  <a:pt x="1156" y="226"/>
                  <a:pt x="1187" y="362"/>
                  <a:pt x="1225" y="468"/>
                </a:cubicBezTo>
                <a:cubicBezTo>
                  <a:pt x="1263" y="574"/>
                  <a:pt x="1292" y="680"/>
                  <a:pt x="1315" y="786"/>
                </a:cubicBezTo>
                <a:cubicBezTo>
                  <a:pt x="1338" y="892"/>
                  <a:pt x="1338" y="1020"/>
                  <a:pt x="1361" y="1103"/>
                </a:cubicBezTo>
                <a:cubicBezTo>
                  <a:pt x="1384" y="1186"/>
                  <a:pt x="1417" y="1235"/>
                  <a:pt x="1451" y="1285"/>
                </a:cubicBezTo>
              </a:path>
            </a:pathLst>
          </a:custGeom>
          <a:noFill/>
          <a:ln w="76200" cmpd="sng">
            <a:solidFill>
              <a:srgbClr val="FF0000"/>
            </a:solidFill>
            <a:round/>
            <a:headEnd/>
            <a:tailEnd/>
          </a:ln>
        </p:spPr>
        <p:txBody>
          <a:bodyPr/>
          <a:lstStyle/>
          <a:p>
            <a:endParaRPr lang="ja-JP" altLang="en-US"/>
          </a:p>
        </p:txBody>
      </p:sp>
      <p:sp>
        <p:nvSpPr>
          <p:cNvPr id="13" name="スライド番号プレースホルダ 12"/>
          <p:cNvSpPr>
            <a:spLocks noGrp="1"/>
          </p:cNvSpPr>
          <p:nvPr>
            <p:ph type="sldNum" sz="quarter" idx="16"/>
          </p:nvPr>
        </p:nvSpPr>
        <p:spPr/>
        <p:txBody>
          <a:bodyPr>
            <a:normAutofit fontScale="85000" lnSpcReduction="20000"/>
          </a:bodyPr>
          <a:lstStyle/>
          <a:p>
            <a:fld id="{3EEDEABA-FC9A-4B6F-A80E-3B366AAA91EE}" type="slidenum">
              <a:rPr kumimoji="1" lang="ja-JP" altLang="en-US" smtClean="0"/>
              <a:pPr/>
              <a:t>9</a:t>
            </a:fld>
            <a:endParaRPr kumimoji="1" lang="ja-JP" altLang="en-US" dirty="0"/>
          </a:p>
        </p:txBody>
      </p:sp>
      <p:sp>
        <p:nvSpPr>
          <p:cNvPr id="10" name="コンテンツ プレースホルダ 9"/>
          <p:cNvSpPr>
            <a:spLocks noGrp="1"/>
          </p:cNvSpPr>
          <p:nvPr>
            <p:ph sz="quarter" idx="2"/>
          </p:nvPr>
        </p:nvSpPr>
        <p:spPr>
          <a:xfrm>
            <a:off x="539552" y="3356992"/>
            <a:ext cx="4896544" cy="2808312"/>
          </a:xfrm>
          <a:noFill/>
          <a:ln>
            <a:noFill/>
          </a:ln>
        </p:spPr>
        <p:txBody>
          <a:bodyPr>
            <a:normAutofit lnSpcReduction="10000"/>
          </a:bodyPr>
          <a:lstStyle/>
          <a:p>
            <a:pPr>
              <a:buSzPct val="75000"/>
              <a:buFont typeface="Wingdings" pitchFamily="2" charset="2"/>
              <a:buChar char="v"/>
            </a:pPr>
            <a:r>
              <a:rPr kumimoji="1" lang="ja-JP" altLang="en-US" sz="2000" dirty="0" smtClean="0">
                <a:latin typeface="+mn-ea"/>
              </a:rPr>
              <a:t>浜松ホトニクス社製</a:t>
            </a:r>
            <a:endParaRPr kumimoji="1" lang="en-US" altLang="ja-JP" sz="2000" dirty="0" smtClean="0">
              <a:latin typeface="+mn-ea"/>
            </a:endParaRPr>
          </a:p>
          <a:p>
            <a:pPr>
              <a:buSzPct val="75000"/>
              <a:buNone/>
            </a:pPr>
            <a:r>
              <a:rPr lang="ja-JP" altLang="en-US" sz="2000" dirty="0" smtClean="0">
                <a:latin typeface="+mn-ea"/>
              </a:rPr>
              <a:t>　　</a:t>
            </a:r>
            <a:r>
              <a:rPr kumimoji="1" lang="en-US" altLang="ja-JP" sz="2000" dirty="0" smtClean="0">
                <a:latin typeface="+mn-ea"/>
              </a:rPr>
              <a:t>S8664-1010</a:t>
            </a:r>
            <a:r>
              <a:rPr kumimoji="1" lang="ja-JP" altLang="en-US" sz="2000" dirty="0" smtClean="0">
                <a:latin typeface="+mn-ea"/>
              </a:rPr>
              <a:t>型</a:t>
            </a:r>
            <a:endParaRPr kumimoji="1" lang="en-US" altLang="ja-JP" sz="2000" dirty="0" smtClean="0">
              <a:latin typeface="+mn-ea"/>
            </a:endParaRPr>
          </a:p>
          <a:p>
            <a:pPr>
              <a:buSzPct val="75000"/>
              <a:buFont typeface="Wingdings" pitchFamily="2" charset="2"/>
              <a:buChar char="v"/>
            </a:pPr>
            <a:r>
              <a:rPr lang="ja-JP" altLang="en-US" sz="2000" dirty="0" smtClean="0">
                <a:latin typeface="+mn-ea"/>
              </a:rPr>
              <a:t>受光面の大きさ</a:t>
            </a:r>
            <a:r>
              <a:rPr lang="en-US" altLang="ja-JP" sz="2000" dirty="0" smtClean="0">
                <a:ea typeface="ＭＳ Ｐゴシック" pitchFamily="50" charset="-128"/>
              </a:rPr>
              <a:t>1cm×1cm</a:t>
            </a:r>
          </a:p>
          <a:p>
            <a:pPr>
              <a:buSzPct val="75000"/>
              <a:buFont typeface="Wingdings" pitchFamily="2" charset="2"/>
              <a:buChar char="v"/>
            </a:pPr>
            <a:r>
              <a:rPr lang="ja-JP" altLang="en-US" sz="2000" dirty="0" smtClean="0">
                <a:latin typeface="+mn-ea"/>
              </a:rPr>
              <a:t>量子効率は</a:t>
            </a:r>
            <a:endParaRPr lang="en-US" altLang="ja-JP" sz="2000" dirty="0" smtClean="0"/>
          </a:p>
          <a:p>
            <a:pPr lvl="1">
              <a:buSzPct val="75000"/>
              <a:buFont typeface="Wingdings" pitchFamily="2" charset="2"/>
              <a:buChar char="v"/>
            </a:pPr>
            <a:r>
              <a:rPr lang="en-US" altLang="ja-JP" sz="2100" dirty="0" err="1" smtClean="0">
                <a:ea typeface="ＭＳ Ｐゴシック" pitchFamily="50" charset="-128"/>
              </a:rPr>
              <a:t>PureCsI</a:t>
            </a:r>
            <a:r>
              <a:rPr lang="ja-JP" altLang="en-US" sz="1900" dirty="0" smtClean="0">
                <a:ea typeface="ＭＳ Ｐゴシック" pitchFamily="50" charset="-128"/>
              </a:rPr>
              <a:t>の発光波長</a:t>
            </a:r>
            <a:r>
              <a:rPr lang="en-US" altLang="ja-JP" sz="2100" dirty="0" smtClean="0">
                <a:ea typeface="ＭＳ Ｐゴシック" pitchFamily="50" charset="-128"/>
              </a:rPr>
              <a:t>300nm</a:t>
            </a:r>
            <a:r>
              <a:rPr lang="ja-JP" altLang="en-US" sz="1900" dirty="0" smtClean="0">
                <a:ea typeface="ＭＳ Ｐゴシック" pitchFamily="50" charset="-128"/>
              </a:rPr>
              <a:t>で約</a:t>
            </a:r>
            <a:r>
              <a:rPr lang="en-US" altLang="ja-JP" sz="2100" dirty="0" smtClean="0">
                <a:ea typeface="ＭＳ Ｐゴシック" pitchFamily="50" charset="-128"/>
              </a:rPr>
              <a:t>40%</a:t>
            </a:r>
          </a:p>
          <a:p>
            <a:pPr lvl="1">
              <a:buSzPct val="75000"/>
              <a:buFont typeface="Wingdings" pitchFamily="2" charset="2"/>
              <a:buChar char="v"/>
            </a:pPr>
            <a:r>
              <a:rPr lang="en-US" altLang="ja-JP" sz="2100" dirty="0" smtClean="0">
                <a:ea typeface="ＭＳ Ｐゴシック" pitchFamily="50" charset="-128"/>
              </a:rPr>
              <a:t>BSO</a:t>
            </a:r>
            <a:r>
              <a:rPr lang="ja-JP" altLang="en-US" sz="1900" dirty="0" smtClean="0">
                <a:ea typeface="ＭＳ Ｐゴシック" pitchFamily="50" charset="-128"/>
              </a:rPr>
              <a:t>の発光波長</a:t>
            </a:r>
            <a:r>
              <a:rPr lang="en-US" altLang="ja-JP" sz="2100" dirty="0" smtClean="0">
                <a:ea typeface="ＭＳ Ｐゴシック" pitchFamily="50" charset="-128"/>
              </a:rPr>
              <a:t>480nm</a:t>
            </a:r>
            <a:r>
              <a:rPr lang="ja-JP" altLang="en-US" sz="1900" dirty="0" smtClean="0">
                <a:ea typeface="ＭＳ Ｐゴシック" pitchFamily="50" charset="-128"/>
              </a:rPr>
              <a:t>で約</a:t>
            </a:r>
            <a:r>
              <a:rPr lang="en-US" altLang="ja-JP" sz="2100" dirty="0" smtClean="0">
                <a:ea typeface="ＭＳ Ｐゴシック" pitchFamily="50" charset="-128"/>
              </a:rPr>
              <a:t>80%</a:t>
            </a:r>
          </a:p>
          <a:p>
            <a:pPr>
              <a:buSzPct val="75000"/>
              <a:buFont typeface="Wingdings" pitchFamily="2" charset="2"/>
              <a:buChar char="v"/>
            </a:pPr>
            <a:r>
              <a:rPr lang="ja-JP" altLang="en-US" sz="2000" dirty="0" smtClean="0">
                <a:latin typeface="+mn-ea"/>
              </a:rPr>
              <a:t>磁場の影響なし</a:t>
            </a:r>
            <a:endParaRPr kumimoji="1" lang="ja-JP" altLang="en-US" sz="20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6698</TotalTime>
  <Words>2400</Words>
  <Application>Microsoft Office PowerPoint</Application>
  <PresentationFormat>画面に合わせる (4:3)</PresentationFormat>
  <Paragraphs>706</Paragraphs>
  <Slides>42</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4" baseType="lpstr">
      <vt:lpstr>デザート</vt:lpstr>
      <vt:lpstr>数式</vt:lpstr>
      <vt:lpstr>結晶カロリメーターにおける 大面積アバランシェフォトダイオード読み出しの研究</vt:lpstr>
      <vt:lpstr>Outline</vt:lpstr>
      <vt:lpstr>Bファクトリー実験とその高度化</vt:lpstr>
      <vt:lpstr>SuperKEKB加速器</vt:lpstr>
      <vt:lpstr>BelleⅡ測定器　既存のBelle測定器を改造</vt:lpstr>
      <vt:lpstr>ECL(電磁カロリメーター)の原理</vt:lpstr>
      <vt:lpstr>現在のBelle検出器の電磁カロリメーター</vt:lpstr>
      <vt:lpstr>シンチレーターの特徴</vt:lpstr>
      <vt:lpstr>アバランシェフォトダイオード（APD）</vt:lpstr>
      <vt:lpstr>無機シンチレーションカウンターの製作と 宇宙線テスト</vt:lpstr>
      <vt:lpstr>カロリメーターの性能評価</vt:lpstr>
      <vt:lpstr>セットアップ</vt:lpstr>
      <vt:lpstr>恒温槽内の様子</vt:lpstr>
      <vt:lpstr>テストパルスによる雑音レベルの測定</vt:lpstr>
      <vt:lpstr>PureCsI+APDによる宇宙線の波高分布</vt:lpstr>
      <vt:lpstr>BSO+APDによる宇宙線の波高分布</vt:lpstr>
      <vt:lpstr>測定結果のまとめ(1)</vt:lpstr>
      <vt:lpstr>測定結果のまとめ(2)</vt:lpstr>
      <vt:lpstr>APDの印加電圧依存性</vt:lpstr>
      <vt:lpstr>BSO結晶の断面積の違いの効果</vt:lpstr>
      <vt:lpstr>BSOシンチレーターの発光量のばらつき</vt:lpstr>
      <vt:lpstr>APDの放射線耐性</vt:lpstr>
      <vt:lpstr>APDの放射線耐性試験 BelleIIのビームバックグラウンド</vt:lpstr>
      <vt:lpstr>中性子照射</vt:lpstr>
      <vt:lpstr>中性子照射前後でのI-V特性の変化</vt:lpstr>
      <vt:lpstr>中性子照射による雑音レベルへの影響</vt:lpstr>
      <vt:lpstr>中性子照射前後でのQE×Gainの変化</vt:lpstr>
      <vt:lpstr>中性子照射前後でのQE×Gainの変化</vt:lpstr>
      <vt:lpstr>宇宙線を用いた測定結果</vt:lpstr>
      <vt:lpstr>γ線照射</vt:lpstr>
      <vt:lpstr>γ線照射前後でのI-V特性の変化</vt:lpstr>
      <vt:lpstr>γ線照射による雑音レベルへの影響</vt:lpstr>
      <vt:lpstr>γ線照射前後でのQE×Gainの変化</vt:lpstr>
      <vt:lpstr>宇宙線を用いた測定結果</vt:lpstr>
      <vt:lpstr>まとめ</vt:lpstr>
      <vt:lpstr>BACK UP</vt:lpstr>
      <vt:lpstr>PureCsI+APD　プリアンプ交換の効果</vt:lpstr>
      <vt:lpstr>スライド 38</vt:lpstr>
      <vt:lpstr>KEDRタイプのプリアンプ高増倍化の効果</vt:lpstr>
      <vt:lpstr>波形整形時定数の変更 CMS7200タイプのプリアンプを用いた場合</vt:lpstr>
      <vt:lpstr>波形整形時定数の変更 KEDRタイプのプリアンプを用いた場合</vt:lpstr>
      <vt:lpstr>スライド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結晶カロリメーターにおける大面積アバランシェフォトダイオード読み出しの研究</dc:title>
  <dc:creator>natsukom</dc:creator>
  <cp:lastModifiedBy>natsukom</cp:lastModifiedBy>
  <cp:revision>838</cp:revision>
  <dcterms:created xsi:type="dcterms:W3CDTF">2011-01-25T08:14:56Z</dcterms:created>
  <dcterms:modified xsi:type="dcterms:W3CDTF">2011-03-07T04:29:56Z</dcterms:modified>
</cp:coreProperties>
</file>